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79" r:id="rId2"/>
    <p:sldId id="275" r:id="rId3"/>
    <p:sldId id="258" r:id="rId4"/>
    <p:sldId id="259" r:id="rId5"/>
    <p:sldId id="260" r:id="rId6"/>
    <p:sldId id="261" r:id="rId7"/>
    <p:sldId id="273" r:id="rId8"/>
    <p:sldId id="274" r:id="rId9"/>
    <p:sldId id="264" r:id="rId10"/>
    <p:sldId id="263" r:id="rId11"/>
    <p:sldId id="265" r:id="rId12"/>
    <p:sldId id="262" r:id="rId13"/>
    <p:sldId id="277" r:id="rId14"/>
    <p:sldId id="266" r:id="rId15"/>
    <p:sldId id="267" r:id="rId16"/>
    <p:sldId id="268" r:id="rId17"/>
    <p:sldId id="269" r:id="rId18"/>
    <p:sldId id="270" r:id="rId19"/>
    <p:sldId id="276" r:id="rId20"/>
    <p:sldId id="272" r:id="rId21"/>
    <p:sldId id="2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54" autoAdjust="0"/>
    <p:restoredTop sz="60099" autoAdjust="0"/>
  </p:normalViewPr>
  <p:slideViewPr>
    <p:cSldViewPr snapToGrid="0" snapToObjects="1">
      <p:cViewPr varScale="1">
        <p:scale>
          <a:sx n="62" d="100"/>
          <a:sy n="62" d="100"/>
        </p:scale>
        <p:origin x="-15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C9B5E-FACD-B749-9F28-6A6C37CF440A}" type="datetimeFigureOut">
              <a:rPr lang="en-US" smtClean="0"/>
              <a:t>23/09/2015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080AC-5A4C-FD4A-B1FB-8FDDDA143202}" type="slidenum">
              <a:rPr lang="en-US" smtClean="0"/>
              <a:t>‹#›</a:t>
            </a:fld>
            <a:endParaRPr lang="en-US"/>
          </a:p>
        </p:txBody>
      </p:sp>
    </p:spTree>
    <p:extLst>
      <p:ext uri="{BB962C8B-B14F-4D97-AF65-F5344CB8AC3E}">
        <p14:creationId xmlns:p14="http://schemas.microsoft.com/office/powerpoint/2010/main" val="28800263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8B28A91-4790-2F45-9350-D3FD4C742D94}" type="slidenum">
              <a:rPr lang="en-GB"/>
              <a:pPr/>
              <a:t>3</a:t>
            </a:fld>
            <a:endParaRPr lang="en-GB"/>
          </a:p>
        </p:txBody>
      </p:sp>
      <p:sp>
        <p:nvSpPr>
          <p:cNvPr id="2150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Decide</a:t>
            </a:r>
            <a:r>
              <a:rPr lang="en-US" baseline="0" dirty="0" smtClean="0"/>
              <a:t> what you really want to do, make sure you are registered on the correct scheme and go for it.</a:t>
            </a:r>
          </a:p>
          <a:p>
            <a:r>
              <a:rPr lang="en-US" baseline="0" dirty="0" smtClean="0"/>
              <a:t>Tier 4 students should talk to me if they </a:t>
            </a:r>
            <a:r>
              <a:rPr lang="en-US" baseline="0" dirty="0" err="1" smtClean="0"/>
              <a:t>thihk</a:t>
            </a:r>
            <a:r>
              <a:rPr lang="en-US" baseline="0" dirty="0" smtClean="0"/>
              <a:t> they might need to change scheme.</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FAD0835-65AF-9343-80C4-64F04DF132BD}" type="slidenum">
              <a:rPr lang="en-GB"/>
              <a:pPr/>
              <a:t>12</a:t>
            </a:fld>
            <a:endParaRPr lang="en-GB"/>
          </a:p>
        </p:txBody>
      </p:sp>
      <p:sp>
        <p:nvSpPr>
          <p:cNvPr id="2560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560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see: http://</a:t>
            </a:r>
            <a:r>
              <a:rPr lang="en-US" sz="1200" dirty="0" err="1" smtClean="0"/>
              <a:t>www.aber.ac.uk</a:t>
            </a:r>
            <a:r>
              <a:rPr lang="en-US" sz="1200" dirty="0" smtClean="0"/>
              <a:t>/en/student-finance/undergraduate-</a:t>
            </a:r>
            <a:r>
              <a:rPr lang="en-US" sz="1200" dirty="0" err="1" smtClean="0"/>
              <a:t>uk</a:t>
            </a:r>
            <a:r>
              <a:rPr lang="en-US" sz="1200" dirty="0" smtClean="0"/>
              <a:t>/additional-fees/</a:t>
            </a:r>
          </a:p>
          <a:p>
            <a:endParaRPr lang="en-US" dirty="0"/>
          </a:p>
        </p:txBody>
      </p:sp>
      <p:sp>
        <p:nvSpPr>
          <p:cNvPr id="4" name="Slide Number Placeholder 3"/>
          <p:cNvSpPr>
            <a:spLocks noGrp="1"/>
          </p:cNvSpPr>
          <p:nvPr>
            <p:ph type="sldNum" sz="quarter" idx="10"/>
          </p:nvPr>
        </p:nvSpPr>
        <p:spPr/>
        <p:txBody>
          <a:bodyPr/>
          <a:lstStyle/>
          <a:p>
            <a:fld id="{438080AC-5A4C-FD4A-B1FB-8FDDDA143202}" type="slidenum">
              <a:rPr lang="en-US" smtClean="0"/>
              <a:t>13</a:t>
            </a:fld>
            <a:endParaRPr lang="en-US"/>
          </a:p>
        </p:txBody>
      </p:sp>
    </p:spTree>
    <p:extLst>
      <p:ext uri="{BB962C8B-B14F-4D97-AF65-F5344CB8AC3E}">
        <p14:creationId xmlns:p14="http://schemas.microsoft.com/office/powerpoint/2010/main" val="113019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A178CF3-C8A5-DE47-A0EE-F447F284AA43}" type="slidenum">
              <a:rPr lang="en-GB"/>
              <a:pPr/>
              <a:t>14</a:t>
            </a:fld>
            <a:endParaRPr lang="en-GB"/>
          </a:p>
        </p:txBody>
      </p:sp>
      <p:sp>
        <p:nvSpPr>
          <p:cNvPr id="2969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Cascade for 360 </a:t>
            </a:r>
            <a:r>
              <a:rPr lang="en-US" dirty="0" err="1" smtClean="0"/>
              <a:t>Credits+IY</a:t>
            </a:r>
            <a:endParaRPr lang="en-US" dirty="0" smtClean="0"/>
          </a:p>
          <a:p>
            <a:endParaRPr lang="en-US" dirty="0" smtClean="0"/>
          </a:p>
          <a:p>
            <a:r>
              <a:rPr lang="en-US" dirty="0" smtClean="0"/>
              <a:t>Best </a:t>
            </a:r>
            <a:r>
              <a:rPr lang="en-US" baseline="0" dirty="0" smtClean="0"/>
              <a:t>80 credits*3 + next best 80*2 + remainder*1 + 120*.25</a:t>
            </a:r>
          </a:p>
          <a:p>
            <a:r>
              <a:rPr lang="en-US" baseline="0" dirty="0" smtClean="0"/>
              <a:t>= 80*3+80*2+200+120*.25</a:t>
            </a:r>
          </a:p>
          <a:p>
            <a:endParaRPr lang="en-US" baseline="0" dirty="0" smtClean="0"/>
          </a:p>
          <a:p>
            <a:r>
              <a:rPr lang="en-US" baseline="0" dirty="0" smtClean="0"/>
              <a:t>= 630 total (of which IY is 300 </a:t>
            </a:r>
          </a:p>
          <a:p>
            <a:r>
              <a:rPr lang="en-US" baseline="0" dirty="0" smtClean="0"/>
              <a:t>= 30/630 </a:t>
            </a:r>
          </a:p>
          <a:p>
            <a:r>
              <a:rPr lang="en-US" baseline="0" dirty="0" smtClean="0"/>
              <a:t>= 4.76%</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DC5EE8B-974B-EE49-B944-7160278BFEBB}" type="slidenum">
              <a:rPr lang="en-GB"/>
              <a:pPr/>
              <a:t>15</a:t>
            </a:fld>
            <a:endParaRPr lang="en-GB"/>
          </a:p>
        </p:txBody>
      </p:sp>
      <p:sp>
        <p:nvSpPr>
          <p:cNvPr id="3072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0722" name="Text Box 2"/>
          <p:cNvSpPr txBox="1">
            <a:spLocks noGrp="1" noChangeArrowheads="1"/>
          </p:cNvSpPr>
          <p:nvPr>
            <p:ph type="body" idx="1"/>
          </p:nvPr>
        </p:nvSpPr>
        <p:spPr bwMode="auto">
          <a:xfrm>
            <a:off x="685800" y="4343400"/>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B17F875-F1F7-B844-ADC3-B62265974755}" type="slidenum">
              <a:rPr lang="en-GB"/>
              <a:pPr/>
              <a:t>16</a:t>
            </a:fld>
            <a:endParaRPr lang="en-GB"/>
          </a:p>
        </p:txBody>
      </p:sp>
      <p:sp>
        <p:nvSpPr>
          <p:cNvPr id="3174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1746" name="Text Box 2"/>
          <p:cNvSpPr txBox="1">
            <a:spLocks noGrp="1" noChangeArrowheads="1"/>
          </p:cNvSpPr>
          <p:nvPr>
            <p:ph type="body" idx="1"/>
          </p:nvPr>
        </p:nvSpPr>
        <p:spPr bwMode="auto">
          <a:xfrm>
            <a:off x="685800" y="4343400"/>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For example you are not allowed</a:t>
            </a:r>
            <a:r>
              <a:rPr lang="en-US" baseline="0" dirty="0" smtClean="0"/>
              <a:t> to proceed due to too many fails, and need to </a:t>
            </a:r>
            <a:r>
              <a:rPr lang="en-US" baseline="0" dirty="0" err="1" smtClean="0"/>
              <a:t>resit</a:t>
            </a:r>
            <a:r>
              <a:rPr lang="en-US" baseline="0" dirty="0" smtClean="0"/>
              <a:t> modules.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6AD17C5-5DD5-D042-ABF8-64F743C3286B}" type="slidenum">
              <a:rPr lang="en-GB"/>
              <a:pPr/>
              <a:t>17</a:t>
            </a:fld>
            <a:endParaRPr lang="en-GB"/>
          </a:p>
        </p:txBody>
      </p:sp>
      <p:sp>
        <p:nvSpPr>
          <p:cNvPr id="3276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2770" name="Text Box 2"/>
          <p:cNvSpPr txBox="1">
            <a:spLocks noGrp="1" noChangeArrowheads="1"/>
          </p:cNvSpPr>
          <p:nvPr>
            <p:ph type="body" idx="1"/>
          </p:nvPr>
        </p:nvSpPr>
        <p:spPr bwMode="auto">
          <a:xfrm>
            <a:off x="685800" y="4343400"/>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1BC15BE-9FDB-6B4E-A6FE-062BD686D4FD}" type="slidenum">
              <a:rPr lang="en-GB"/>
              <a:pPr/>
              <a:t>18</a:t>
            </a:fld>
            <a:endParaRPr lang="en-GB"/>
          </a:p>
        </p:txBody>
      </p:sp>
      <p:sp>
        <p:nvSpPr>
          <p:cNvPr id="3379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3794" name="Text Box 2"/>
          <p:cNvSpPr txBox="1">
            <a:spLocks noGrp="1" noChangeArrowheads="1"/>
          </p:cNvSpPr>
          <p:nvPr>
            <p:ph type="body" idx="1"/>
          </p:nvPr>
        </p:nvSpPr>
        <p:spPr bwMode="auto">
          <a:xfrm>
            <a:off x="685800" y="4343400"/>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Please</a:t>
            </a:r>
            <a:r>
              <a:rPr lang="en-US" baseline="0" dirty="0" smtClean="0"/>
              <a:t> check these web pages for information as a first stop.  We are all very busy and answers to most FAQ are there.  But if you cant find the answer then don</a:t>
            </a:r>
            <a:r>
              <a:rPr lang="fr-FR" baseline="0" dirty="0" smtClean="0"/>
              <a:t>’</a:t>
            </a:r>
            <a:r>
              <a:rPr lang="en-US" baseline="0" dirty="0" smtClean="0"/>
              <a:t>t hesitate to ask!</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04A8B92-0FB1-B642-88F0-36EE197EE101}" type="slidenum">
              <a:rPr lang="en-GB"/>
              <a:pPr/>
              <a:t>20</a:t>
            </a:fld>
            <a:endParaRPr lang="en-GB"/>
          </a:p>
        </p:txBody>
      </p:sp>
      <p:sp>
        <p:nvSpPr>
          <p:cNvPr id="35841"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5842" name="Text Box 2"/>
          <p:cNvSpPr txBox="1">
            <a:spLocks noGrp="1" noChangeArrowheads="1"/>
          </p:cNvSpPr>
          <p:nvPr>
            <p:ph type="body" idx="1"/>
          </p:nvPr>
        </p:nvSpPr>
        <p:spPr bwMode="auto">
          <a:xfrm>
            <a:off x="685800" y="4343400"/>
            <a:ext cx="5486400" cy="4025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IY admin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D152D57-A761-0943-97B1-CB77693C6F50}" type="slidenum">
              <a:rPr lang="en-GB"/>
              <a:pPr/>
              <a:t>4</a:t>
            </a:fld>
            <a:endParaRPr lang="en-GB"/>
          </a:p>
        </p:txBody>
      </p:sp>
      <p:sp>
        <p:nvSpPr>
          <p:cNvPr id="22529"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253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Economy </a:t>
            </a:r>
            <a:r>
              <a:rPr lang="en-US" dirty="0" smtClean="0"/>
              <a:t>seems to be improving</a:t>
            </a:r>
            <a:r>
              <a:rPr lang="en-US" baseline="0" dirty="0" smtClean="0"/>
              <a:t> at the moment and looks set to improve further so there seems to be no problem in terms of finding a graduate job.</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D09A656-A77E-BB40-9D0D-3C788F728A0F}" type="slidenum">
              <a:rPr lang="en-GB"/>
              <a:pPr/>
              <a:t>5</a:t>
            </a:fld>
            <a:endParaRPr lang="en-GB"/>
          </a:p>
        </p:txBody>
      </p:sp>
      <p:sp>
        <p:nvSpPr>
          <p:cNvPr id="2355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355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Better appreciation of why we try and teach you all those modules</a:t>
            </a:r>
            <a:r>
              <a:rPr lang="en-US" baseline="0" dirty="0" smtClean="0"/>
              <a:t> </a:t>
            </a:r>
            <a:r>
              <a:rPr lang="en-US" baseline="0" dirty="0" smtClean="0">
                <a:sym typeface="Wingdings"/>
              </a:rPr>
              <a:t></a:t>
            </a:r>
            <a:endParaRPr lang="en-US" dirty="0" smtClean="0"/>
          </a:p>
          <a:p>
            <a:r>
              <a:rPr lang="en-US" dirty="0" smtClean="0"/>
              <a:t>Apply some of what you have learned…</a:t>
            </a:r>
          </a:p>
          <a:p>
            <a:r>
              <a:rPr lang="en-US" dirty="0" smtClean="0"/>
              <a:t>A change is a good</a:t>
            </a:r>
            <a:r>
              <a:rPr lang="en-US" baseline="0" dirty="0" smtClean="0"/>
              <a:t> as a rest!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A43E451-FFCD-9642-BBE4-16C184FC2C0D}" type="slidenum">
              <a:rPr lang="en-GB"/>
              <a:pPr/>
              <a:t>6</a:t>
            </a:fld>
            <a:endParaRPr lang="en-GB"/>
          </a:p>
        </p:txBody>
      </p:sp>
      <p:sp>
        <p:nvSpPr>
          <p:cNvPr id="24577"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a:t>
            </a:r>
            <a:r>
              <a:rPr lang="en-US" baseline="0" dirty="0" smtClean="0"/>
              <a:t> a good number of regular employers and will post information on the website when they contact us.</a:t>
            </a:r>
            <a:endParaRPr lang="en-US" dirty="0" smtClean="0"/>
          </a:p>
          <a:p>
            <a:r>
              <a:rPr lang="en-US" dirty="0" smtClean="0"/>
              <a:t>Lots of useful info on the careers service website see </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rPr>
              <a:t>CVs, Applications and Interviews</a:t>
            </a:r>
            <a:r>
              <a:rPr lang="en-US" sz="1200" u="sng" kern="1200" baseline="0" dirty="0" smtClean="0">
                <a:solidFill>
                  <a:schemeClr val="tx1"/>
                </a:solidFill>
                <a:latin typeface="+mn-lt"/>
                <a:ea typeface="+mn-ea"/>
                <a:cs typeface="+mn-cs"/>
              </a:rPr>
              <a:t> link</a:t>
            </a:r>
            <a:endParaRPr lang="en-US" dirty="0"/>
          </a:p>
        </p:txBody>
      </p:sp>
      <p:sp>
        <p:nvSpPr>
          <p:cNvPr id="4" name="Slide Number Placeholder 3"/>
          <p:cNvSpPr>
            <a:spLocks noGrp="1"/>
          </p:cNvSpPr>
          <p:nvPr>
            <p:ph type="sldNum" sz="quarter" idx="10"/>
          </p:nvPr>
        </p:nvSpPr>
        <p:spPr/>
        <p:txBody>
          <a:bodyPr/>
          <a:lstStyle/>
          <a:p>
            <a:fld id="{438080AC-5A4C-FD4A-B1FB-8FDDDA143202}" type="slidenum">
              <a:rPr lang="en-US" smtClean="0"/>
              <a:t>7</a:t>
            </a:fld>
            <a:endParaRPr lang="en-US"/>
          </a:p>
        </p:txBody>
      </p:sp>
    </p:spTree>
    <p:extLst>
      <p:ext uri="{BB962C8B-B14F-4D97-AF65-F5344CB8AC3E}">
        <p14:creationId xmlns:p14="http://schemas.microsoft.com/office/powerpoint/2010/main" val="302632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8080AC-5A4C-FD4A-B1FB-8FDDDA143202}" type="slidenum">
              <a:rPr lang="en-US" smtClean="0"/>
              <a:t>8</a:t>
            </a:fld>
            <a:endParaRPr lang="en-US"/>
          </a:p>
        </p:txBody>
      </p:sp>
    </p:spTree>
    <p:extLst>
      <p:ext uri="{BB962C8B-B14F-4D97-AF65-F5344CB8AC3E}">
        <p14:creationId xmlns:p14="http://schemas.microsoft.com/office/powerpoint/2010/main" val="9023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E352B63-28F0-B642-B4E3-06EDB4F8B82F}" type="slidenum">
              <a:rPr lang="en-GB"/>
              <a:pPr/>
              <a:t>9</a:t>
            </a:fld>
            <a:endParaRPr lang="en-GB"/>
          </a:p>
        </p:txBody>
      </p:sp>
      <p:sp>
        <p:nvSpPr>
          <p:cNvPr id="27649" name="Text Box 1"/>
          <p:cNvSpPr txBox="1">
            <a:spLocks noChangeArrowheads="1"/>
          </p:cNvSpPr>
          <p:nvPr/>
        </p:nvSpPr>
        <p:spPr bwMode="auto">
          <a:xfrm>
            <a:off x="1292225" y="796925"/>
            <a:ext cx="4275138" cy="32067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650" name="Text Box 2"/>
          <p:cNvSpPr txBox="1">
            <a:spLocks noGrp="1"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BD17676-A330-7840-80FA-2916D8B1AB47}" type="slidenum">
              <a:rPr lang="en-GB"/>
              <a:pPr/>
              <a:t>10</a:t>
            </a:fld>
            <a:endParaRPr lang="en-GB"/>
          </a:p>
        </p:txBody>
      </p:sp>
      <p:sp>
        <p:nvSpPr>
          <p:cNvPr id="2662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662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50641D0-CF01-904C-AA5A-D8657FC4F656}" type="slidenum">
              <a:rPr lang="en-GB"/>
              <a:pPr/>
              <a:t>11</a:t>
            </a:fld>
            <a:endParaRPr lang="en-GB"/>
          </a:p>
        </p:txBody>
      </p:sp>
      <p:sp>
        <p:nvSpPr>
          <p:cNvPr id="28673"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dirty="0" smtClean="0"/>
              <a:t>Some of the big companies take several of</a:t>
            </a:r>
            <a:r>
              <a:rPr lang="en-US" baseline="0" dirty="0" smtClean="0"/>
              <a:t> our students</a:t>
            </a:r>
          </a:p>
          <a:p>
            <a:pPr marL="0" marR="0" indent="0" algn="l" defTabSz="457200" rtl="0" eaLnBrk="1" fontAlgn="auto" latinLnBrk="0" hangingPunct="1">
              <a:lnSpc>
                <a:spcPct val="100000"/>
              </a:lnSpc>
              <a:spcBef>
                <a:spcPts val="0"/>
              </a:spcBef>
              <a:spcAft>
                <a:spcPts val="0"/>
              </a:spcAft>
              <a:buClrTx/>
              <a:buSzTx/>
              <a:buFontTx/>
              <a:buNone/>
              <a:tabLst/>
              <a:defRPr/>
            </a:pPr>
            <a:r>
              <a:rPr lang="en-GB" smtClean="0"/>
              <a:t>If you're unsure, and we've had a student there before, ask and we'll give you an honest opinion of what we think of them</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GB"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3AACCB1F-F9EE-B14E-B630-38FEF1F958CD}" type="datetimeFigureOut">
              <a:rPr lang="en-US" smtClean="0"/>
              <a:t>23/09/2015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EF516-2463-2C48-963E-265BC1C6909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AACCB1F-F9EE-B14E-B630-38FEF1F958CD}" type="datetimeFigureOut">
              <a:rPr lang="en-US" smtClean="0"/>
              <a:t>23/09/2015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EF516-2463-2C48-963E-265BC1C690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AACCB1F-F9EE-B14E-B630-38FEF1F958CD}" type="datetimeFigureOut">
              <a:rPr lang="en-US" smtClean="0"/>
              <a:t>23/09/2015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EF516-2463-2C48-963E-265BC1C6909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3AACCB1F-F9EE-B14E-B630-38FEF1F958CD}" type="datetimeFigureOut">
              <a:rPr lang="en-US" smtClean="0"/>
              <a:t>23/09/2015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EF516-2463-2C48-963E-265BC1C6909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smtClean="0"/>
              <a:t>Click to edit Master text styles</a:t>
            </a:r>
          </a:p>
        </p:txBody>
      </p:sp>
      <p:sp>
        <p:nvSpPr>
          <p:cNvPr id="4" name="Date Placeholder 3"/>
          <p:cNvSpPr>
            <a:spLocks noGrp="1"/>
          </p:cNvSpPr>
          <p:nvPr>
            <p:ph type="dt" sz="half" idx="10"/>
          </p:nvPr>
        </p:nvSpPr>
        <p:spPr/>
        <p:txBody>
          <a:bodyPr/>
          <a:lstStyle/>
          <a:p>
            <a:fld id="{3AACCB1F-F9EE-B14E-B630-38FEF1F958CD}" type="datetimeFigureOut">
              <a:rPr lang="en-US" smtClean="0"/>
              <a:t>23/09/2015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EF516-2463-2C48-963E-265BC1C6909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3AACCB1F-F9EE-B14E-B630-38FEF1F958CD}" type="datetimeFigureOut">
              <a:rPr lang="en-US" smtClean="0"/>
              <a:t>23/09/2015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EF516-2463-2C48-963E-265BC1C69092}" type="slidenum">
              <a:rPr lang="en-US" smtClean="0"/>
              <a:t>‹#›</a:t>
            </a:fld>
            <a:endParaRPr lang="en-US"/>
          </a:p>
        </p:txBody>
      </p:sp>
      <p:sp>
        <p:nvSpPr>
          <p:cNvPr id="8" name="Title 7"/>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3AACCB1F-F9EE-B14E-B630-38FEF1F958CD}" type="datetimeFigureOut">
              <a:rPr lang="en-US" smtClean="0"/>
              <a:t>23/09/2015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EF516-2463-2C48-963E-265BC1C6909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AACCB1F-F9EE-B14E-B630-38FEF1F958CD}" type="datetimeFigureOut">
              <a:rPr lang="en-US" smtClean="0"/>
              <a:t>23/09/2015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EF516-2463-2C48-963E-265BC1C6909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CCB1F-F9EE-B14E-B630-38FEF1F958CD}" type="datetimeFigureOut">
              <a:rPr lang="en-US" smtClean="0"/>
              <a:t>23/09/2015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EF516-2463-2C48-963E-265BC1C6909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GB" smtClean="0"/>
              <a:t>Click to edit Master text styles</a:t>
            </a:r>
          </a:p>
        </p:txBody>
      </p:sp>
      <p:sp>
        <p:nvSpPr>
          <p:cNvPr id="5" name="Date Placeholder 4"/>
          <p:cNvSpPr>
            <a:spLocks noGrp="1"/>
          </p:cNvSpPr>
          <p:nvPr>
            <p:ph type="dt" sz="half" idx="10"/>
          </p:nvPr>
        </p:nvSpPr>
        <p:spPr/>
        <p:txBody>
          <a:bodyPr/>
          <a:lstStyle/>
          <a:p>
            <a:fld id="{3AACCB1F-F9EE-B14E-B630-38FEF1F958CD}" type="datetimeFigureOut">
              <a:rPr lang="en-US" smtClean="0"/>
              <a:t>23/09/2015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7AEF516-2463-2C48-963E-265BC1C6909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GB"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GB"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AACCB1F-F9EE-B14E-B630-38FEF1F958CD}" type="datetimeFigureOut">
              <a:rPr lang="en-US" smtClean="0"/>
              <a:t>23/09/2015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EF516-2463-2C48-963E-265BC1C6909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GB"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AACCB1F-F9EE-B14E-B630-38FEF1F958CD}" type="datetimeFigureOut">
              <a:rPr lang="en-US" smtClean="0"/>
              <a:t>23/09/2015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7AEF516-2463-2C48-963E-265BC1C6909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24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ber.ac.uk/~dcswww/Dept/Teaching/Industrial_Placeme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shop.aber.ac.uk"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aber.ac.uk/~dcswww/Dept/Teaching/Industrial_Placem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nns@aber.ac.uk" TargetMode="External"/><Relationship Id="rId4" Type="http://schemas.openxmlformats.org/officeDocument/2006/relationships/hyperlink" Target="mailto:Cs-iy-admin@aber.ac.uk" TargetMode="External"/><Relationship Id="rId5" Type="http://schemas.openxmlformats.org/officeDocument/2006/relationships/hyperlink" Target="http://www.aber.ac.uk/~dcswww/Dept/Teaching/Industrial_Placement/"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yourfuture.dcs.aber.ac.uk" TargetMode="External"/><Relationship Id="rId4" Type="http://schemas.openxmlformats.org/officeDocument/2006/relationships/hyperlink" Target="http://www.aber.ac.uk/en/career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aber.ac.uk/en/international/study-abroad/erasmu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cs-iy-admin@aber.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19140000">
            <a:off x="578014" y="1588531"/>
            <a:ext cx="5058389" cy="1204306"/>
          </a:xfrm>
        </p:spPr>
        <p:txBody>
          <a:bodyPr/>
          <a:lstStyle/>
          <a:p>
            <a:r>
              <a:rPr lang="en-US" dirty="0"/>
              <a:t>What you can do this year to get your career off to a flying start </a:t>
            </a:r>
          </a:p>
        </p:txBody>
      </p:sp>
      <p:sp>
        <p:nvSpPr>
          <p:cNvPr id="5" name="Subtitle 4"/>
          <p:cNvSpPr>
            <a:spLocks noGrp="1"/>
          </p:cNvSpPr>
          <p:nvPr>
            <p:ph type="subTitle" idx="1"/>
          </p:nvPr>
        </p:nvSpPr>
        <p:spPr>
          <a:xfrm rot="19140000">
            <a:off x="972671" y="2195346"/>
            <a:ext cx="6511131" cy="329259"/>
          </a:xfrm>
        </p:spPr>
        <p:txBody>
          <a:bodyPr/>
          <a:lstStyle/>
          <a:p>
            <a:r>
              <a:rPr lang="en-US" b="1" dirty="0" smtClean="0"/>
              <a:t>Neal </a:t>
            </a:r>
            <a:r>
              <a:rPr lang="en-US" b="1" dirty="0" err="1" smtClean="0"/>
              <a:t>Snooke</a:t>
            </a:r>
            <a:r>
              <a:rPr lang="en-US" b="1" dirty="0" smtClean="0"/>
              <a:t> (</a:t>
            </a:r>
            <a:r>
              <a:rPr lang="en-US" b="1" dirty="0" err="1" smtClean="0"/>
              <a:t>nns</a:t>
            </a:r>
            <a:r>
              <a:rPr lang="en-US" b="1" dirty="0" smtClean="0"/>
              <a:t>) – IY coordinator</a:t>
            </a:r>
            <a:endParaRPr lang="en-US" b="1" dirty="0"/>
          </a:p>
        </p:txBody>
      </p:sp>
      <p:sp>
        <p:nvSpPr>
          <p:cNvPr id="6" name="Subtitle 4"/>
          <p:cNvSpPr txBox="1">
            <a:spLocks/>
          </p:cNvSpPr>
          <p:nvPr/>
        </p:nvSpPr>
        <p:spPr>
          <a:xfrm rot="19140000">
            <a:off x="1224148" y="2443149"/>
            <a:ext cx="6463202" cy="499452"/>
          </a:xfrm>
          <a:prstGeom prst="rect">
            <a:avLst/>
          </a:prstGeom>
        </p:spPr>
        <p:txBody>
          <a:bodyPr vert="horz" lIns="91440" tIns="9144" rIns="91440" bIns="45720" rtlCol="0">
            <a:norm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24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24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24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24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r>
              <a:rPr lang="en-US" b="1" dirty="0" err="1" smtClean="0"/>
              <a:t>Myfanwy</a:t>
            </a:r>
            <a:r>
              <a:rPr lang="en-US" b="1" dirty="0" smtClean="0"/>
              <a:t> </a:t>
            </a:r>
            <a:r>
              <a:rPr lang="en-US" b="1" dirty="0" err="1" smtClean="0"/>
              <a:t>cowdy</a:t>
            </a:r>
            <a:r>
              <a:rPr lang="en-US" b="1" dirty="0" smtClean="0"/>
              <a:t> (CS-IY-ADMIN)– IY administrator</a:t>
            </a:r>
            <a:endParaRPr lang="en-US" b="1" dirty="0"/>
          </a:p>
        </p:txBody>
      </p:sp>
      <p:sp>
        <p:nvSpPr>
          <p:cNvPr id="3" name="TextBox 2"/>
          <p:cNvSpPr txBox="1"/>
          <p:nvPr/>
        </p:nvSpPr>
        <p:spPr>
          <a:xfrm>
            <a:off x="2213898" y="4809106"/>
            <a:ext cx="6930102" cy="384721"/>
          </a:xfrm>
          <a:prstGeom prst="rect">
            <a:avLst/>
          </a:prstGeom>
          <a:noFill/>
        </p:spPr>
        <p:txBody>
          <a:bodyPr wrap="none" rtlCol="0">
            <a:spAutoFit/>
          </a:bodyPr>
          <a:lstStyle/>
          <a:p>
            <a:r>
              <a:rPr lang="en-US" sz="1900" b="1" dirty="0" smtClean="0">
                <a:hlinkClick r:id="rId2"/>
              </a:rPr>
              <a:t>www.aber.ac.uk</a:t>
            </a:r>
            <a:r>
              <a:rPr lang="en-US" sz="1900" b="1" dirty="0">
                <a:hlinkClick r:id="rId2"/>
              </a:rPr>
              <a:t>/~dcswww/Dept/Teaching/</a:t>
            </a:r>
            <a:r>
              <a:rPr lang="en-US" sz="1900" b="1" dirty="0" err="1">
                <a:hlinkClick r:id="rId2"/>
              </a:rPr>
              <a:t>Industrial_Placement</a:t>
            </a:r>
            <a:r>
              <a:rPr lang="en-US" sz="1900" b="1" dirty="0">
                <a:hlinkClick r:id="rId2"/>
              </a:rPr>
              <a:t>/</a:t>
            </a:r>
            <a:endParaRPr lang="en-US" sz="1900" b="1" dirty="0"/>
          </a:p>
        </p:txBody>
      </p:sp>
    </p:spTree>
    <p:extLst>
      <p:ext uri="{BB962C8B-B14F-4D97-AF65-F5344CB8AC3E}">
        <p14:creationId xmlns:p14="http://schemas.microsoft.com/office/powerpoint/2010/main" val="33706179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GB" sz="2000" dirty="0" smtClean="0"/>
              <a:t>We will help you …</a:t>
            </a:r>
            <a:br>
              <a:rPr lang="en-GB" sz="2000" dirty="0" smtClean="0"/>
            </a:br>
            <a:r>
              <a:rPr lang="en-GB" dirty="0" smtClean="0"/>
              <a:t>but It’s your responsibility!</a:t>
            </a:r>
            <a:endParaRPr lang="en-GB" dirty="0"/>
          </a:p>
        </p:txBody>
      </p:sp>
      <p:sp>
        <p:nvSpPr>
          <p:cNvPr id="10242" name="Rectangle 2"/>
          <p:cNvSpPr>
            <a:spLocks noGrp="1" noChangeArrowheads="1"/>
          </p:cNvSpPr>
          <p:nvPr>
            <p:ph type="body" idx="1"/>
          </p:nvPr>
        </p:nvSpPr>
        <p:spPr/>
        <p:txBody>
          <a:bodyPr>
            <a:normAutofit fontScale="92500" lnSpcReduction="10000"/>
          </a:bodyPr>
          <a:lstStyle/>
          <a:p>
            <a:r>
              <a:rPr lang="en-GB" dirty="0" err="1" smtClean="0"/>
              <a:t>Myfanwy</a:t>
            </a:r>
            <a:r>
              <a:rPr lang="en-GB" dirty="0" smtClean="0"/>
              <a:t> </a:t>
            </a:r>
            <a:r>
              <a:rPr lang="en-US" dirty="0" err="1" smtClean="0"/>
              <a:t>Cowdy</a:t>
            </a:r>
            <a:r>
              <a:rPr lang="en-US" dirty="0" smtClean="0"/>
              <a:t> </a:t>
            </a:r>
            <a:r>
              <a:rPr lang="en-GB" dirty="0" smtClean="0"/>
              <a:t>(</a:t>
            </a:r>
            <a:r>
              <a:rPr lang="en-GB" dirty="0" err="1" smtClean="0">
                <a:latin typeface="Courier New"/>
                <a:cs typeface="Courier New"/>
              </a:rPr>
              <a:t>cs-iy-admin@aber.ac.uk</a:t>
            </a:r>
            <a:r>
              <a:rPr lang="en-GB" dirty="0" smtClean="0"/>
              <a:t>) takes care of the administration</a:t>
            </a:r>
          </a:p>
          <a:p>
            <a:pPr lvl="2"/>
            <a:r>
              <a:rPr lang="en-GB" dirty="0" smtClean="0"/>
              <a:t>She will help you make applications </a:t>
            </a:r>
            <a:r>
              <a:rPr lang="en-GB" dirty="0" err="1" smtClean="0"/>
              <a:t>etc</a:t>
            </a:r>
            <a:endParaRPr lang="en-GB" dirty="0" smtClean="0"/>
          </a:p>
          <a:p>
            <a:pPr lvl="2"/>
            <a:r>
              <a:rPr lang="en-GB" dirty="0" smtClean="0"/>
              <a:t>She maintains a list online of available jobs </a:t>
            </a:r>
            <a:r>
              <a:rPr lang="en-GB" sz="1900" dirty="0" smtClean="0"/>
              <a:t>(your futures)</a:t>
            </a:r>
          </a:p>
          <a:p>
            <a:pPr lvl="2"/>
            <a:r>
              <a:rPr lang="en-GB" dirty="0" smtClean="0"/>
              <a:t>You can discuss your CV and what kind of job you are looking for with her</a:t>
            </a:r>
          </a:p>
          <a:p>
            <a:r>
              <a:rPr lang="en-GB" dirty="0" smtClean="0"/>
              <a:t>You are responsible for actually making applications!</a:t>
            </a:r>
          </a:p>
          <a:p>
            <a:pPr lvl="2"/>
            <a:r>
              <a:rPr lang="en-GB" dirty="0" smtClean="0"/>
              <a:t>No applications means no job!!</a:t>
            </a:r>
          </a:p>
          <a:p>
            <a:pPr lvl="2"/>
            <a:r>
              <a:rPr lang="en-GB" dirty="0" smtClean="0"/>
              <a:t>Some of the best jobs are earlier in the year, so don't leave it. Doing nothing until April is a very risky strategy!</a:t>
            </a:r>
          </a:p>
          <a:p>
            <a:endParaRPr lang="en-GB" dirty="0"/>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C517745A-56C6-2E41-AECD-B57DB31F4A0A}" type="slidenum">
              <a:rPr lang="en-GB" smtClean="0"/>
              <a:pPr/>
              <a:t>10</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lstStyle/>
          <a:p>
            <a:r>
              <a:rPr lang="en-GB" dirty="0" smtClean="0"/>
              <a:t>Some recent choice placements</a:t>
            </a:r>
            <a:endParaRPr lang="en-GB" dirty="0"/>
          </a:p>
        </p:txBody>
      </p:sp>
      <p:sp>
        <p:nvSpPr>
          <p:cNvPr id="6" name="Footer Placeholder 4"/>
          <p:cNvSpPr>
            <a:spLocks noGrp="1"/>
          </p:cNvSpPr>
          <p:nvPr>
            <p:ph type="ftr" idx="11"/>
          </p:nvPr>
        </p:nvSpPr>
        <p:spPr/>
        <p:txBody>
          <a:bodyPr/>
          <a:lstStyle/>
          <a:p>
            <a:r>
              <a:rPr lang="en-GB" smtClean="0"/>
              <a:t>Your Industrial Year</a:t>
            </a:r>
            <a:endParaRPr lang="en-GB"/>
          </a:p>
        </p:txBody>
      </p:sp>
      <p:sp>
        <p:nvSpPr>
          <p:cNvPr id="7" name="Slide Number Placeholder 5"/>
          <p:cNvSpPr>
            <a:spLocks noGrp="1"/>
          </p:cNvSpPr>
          <p:nvPr>
            <p:ph type="sldNum" idx="12"/>
          </p:nvPr>
        </p:nvSpPr>
        <p:spPr/>
        <p:txBody>
          <a:bodyPr/>
          <a:lstStyle/>
          <a:p>
            <a:fld id="{A1DBF74A-1E54-1C4F-A492-74B52AA347D8}" type="slidenum">
              <a:rPr lang="en-GB" smtClean="0"/>
              <a:pPr/>
              <a:t>11</a:t>
            </a:fld>
            <a:endParaRPr lang="en-GB"/>
          </a:p>
        </p:txBody>
      </p:sp>
      <p:sp>
        <p:nvSpPr>
          <p:cNvPr id="11" name="TextBox 10"/>
          <p:cNvSpPr txBox="1"/>
          <p:nvPr/>
        </p:nvSpPr>
        <p:spPr>
          <a:xfrm>
            <a:off x="680811" y="1128225"/>
            <a:ext cx="1743586"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2000" dirty="0" smtClean="0"/>
              <a:t>CERN, Geneva</a:t>
            </a:r>
            <a:endParaRPr lang="en-US" sz="2000" dirty="0"/>
          </a:p>
        </p:txBody>
      </p:sp>
      <p:sp>
        <p:nvSpPr>
          <p:cNvPr id="12" name="TextBox 11"/>
          <p:cNvSpPr txBox="1"/>
          <p:nvPr/>
        </p:nvSpPr>
        <p:spPr>
          <a:xfrm>
            <a:off x="3906167" y="2252259"/>
            <a:ext cx="1199066" cy="40011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000" dirty="0" smtClean="0"/>
              <a:t>Microsoft</a:t>
            </a:r>
            <a:endParaRPr lang="en-US" sz="2000" dirty="0"/>
          </a:p>
        </p:txBody>
      </p:sp>
      <p:sp>
        <p:nvSpPr>
          <p:cNvPr id="13" name="TextBox 12"/>
          <p:cNvSpPr txBox="1"/>
          <p:nvPr/>
        </p:nvSpPr>
        <p:spPr>
          <a:xfrm>
            <a:off x="402088" y="1700281"/>
            <a:ext cx="611591"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000" dirty="0" smtClean="0"/>
              <a:t>IBM</a:t>
            </a:r>
            <a:endParaRPr lang="en-US" sz="2000" dirty="0"/>
          </a:p>
        </p:txBody>
      </p:sp>
      <p:sp>
        <p:nvSpPr>
          <p:cNvPr id="14" name="TextBox 13"/>
          <p:cNvSpPr txBox="1"/>
          <p:nvPr/>
        </p:nvSpPr>
        <p:spPr>
          <a:xfrm>
            <a:off x="5997772" y="2116116"/>
            <a:ext cx="2980303" cy="40011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2000" dirty="0" smtClean="0"/>
              <a:t>The Walt Disney Company</a:t>
            </a:r>
            <a:endParaRPr lang="en-US" sz="2000" dirty="0"/>
          </a:p>
        </p:txBody>
      </p:sp>
      <p:sp>
        <p:nvSpPr>
          <p:cNvPr id="15" name="Rectangle 14"/>
          <p:cNvSpPr/>
          <p:nvPr/>
        </p:nvSpPr>
        <p:spPr>
          <a:xfrm>
            <a:off x="5105233" y="1112836"/>
            <a:ext cx="3435882" cy="400110"/>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sz="2000" dirty="0" smtClean="0"/>
              <a:t>Plymouth Marine Laboratories</a:t>
            </a:r>
            <a:endParaRPr lang="en-US" sz="2000" dirty="0"/>
          </a:p>
        </p:txBody>
      </p:sp>
      <p:sp>
        <p:nvSpPr>
          <p:cNvPr id="18" name="TextBox 17"/>
          <p:cNvSpPr txBox="1"/>
          <p:nvPr/>
        </p:nvSpPr>
        <p:spPr>
          <a:xfrm>
            <a:off x="5233140" y="2652369"/>
            <a:ext cx="3014718"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000" dirty="0" smtClean="0"/>
              <a:t>GE Healthcare/Aviation/…</a:t>
            </a:r>
            <a:endParaRPr lang="en-US" sz="2000" dirty="0"/>
          </a:p>
        </p:txBody>
      </p:sp>
      <p:sp>
        <p:nvSpPr>
          <p:cNvPr id="19" name="TextBox 18"/>
          <p:cNvSpPr txBox="1"/>
          <p:nvPr/>
        </p:nvSpPr>
        <p:spPr>
          <a:xfrm>
            <a:off x="680811" y="2516226"/>
            <a:ext cx="1056700"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000" dirty="0" smtClean="0"/>
              <a:t>Red Hat</a:t>
            </a:r>
            <a:endParaRPr lang="en-US" sz="2000" dirty="0"/>
          </a:p>
        </p:txBody>
      </p:sp>
      <p:sp>
        <p:nvSpPr>
          <p:cNvPr id="20" name="TextBox 19"/>
          <p:cNvSpPr txBox="1"/>
          <p:nvPr/>
        </p:nvSpPr>
        <p:spPr>
          <a:xfrm>
            <a:off x="1459251" y="1841272"/>
            <a:ext cx="2274982" cy="400110"/>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en-US" sz="2000" dirty="0" smtClean="0"/>
              <a:t>Nintendo, Germany</a:t>
            </a:r>
            <a:endParaRPr lang="en-US" sz="2000" dirty="0"/>
          </a:p>
        </p:txBody>
      </p:sp>
      <p:sp>
        <p:nvSpPr>
          <p:cNvPr id="21" name="TextBox 20"/>
          <p:cNvSpPr txBox="1"/>
          <p:nvPr/>
        </p:nvSpPr>
        <p:spPr>
          <a:xfrm>
            <a:off x="4375154" y="1641217"/>
            <a:ext cx="1939954"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000" dirty="0" smtClean="0"/>
              <a:t>Hewlett Packard</a:t>
            </a:r>
            <a:endParaRPr lang="en-US" sz="2000" dirty="0"/>
          </a:p>
        </p:txBody>
      </p:sp>
      <p:sp>
        <p:nvSpPr>
          <p:cNvPr id="22" name="TextBox 21"/>
          <p:cNvSpPr txBox="1"/>
          <p:nvPr/>
        </p:nvSpPr>
        <p:spPr>
          <a:xfrm>
            <a:off x="7203230" y="662563"/>
            <a:ext cx="1774845"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a:solidFill>
                  <a:srgbClr val="FFFFFF"/>
                </a:solidFill>
                <a:latin typeface="Calibri"/>
                <a:ea typeface="Calibri"/>
                <a:cs typeface="Calibri"/>
              </a:rPr>
              <a:t>Mentor Graphics</a:t>
            </a:r>
            <a:endParaRPr lang="en-US" dirty="0">
              <a:solidFill>
                <a:srgbClr val="FFFFFF"/>
              </a:solidFill>
            </a:endParaRPr>
          </a:p>
        </p:txBody>
      </p:sp>
      <p:sp>
        <p:nvSpPr>
          <p:cNvPr id="23" name="TextBox 22"/>
          <p:cNvSpPr txBox="1"/>
          <p:nvPr/>
        </p:nvSpPr>
        <p:spPr>
          <a:xfrm>
            <a:off x="3734233" y="943559"/>
            <a:ext cx="640921"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a:solidFill>
                  <a:schemeClr val="bg1"/>
                </a:solidFill>
                <a:latin typeface="Calibri"/>
                <a:ea typeface="Calibri"/>
                <a:cs typeface="Calibri"/>
              </a:rPr>
              <a:t>ARM</a:t>
            </a:r>
            <a:r>
              <a:rPr lang="en-US" dirty="0">
                <a:solidFill>
                  <a:srgbClr val="000000"/>
                </a:solidFill>
                <a:latin typeface="Calibri"/>
                <a:ea typeface="Calibri"/>
                <a:cs typeface="Calibri"/>
              </a:rPr>
              <a:t> </a:t>
            </a:r>
            <a:endParaRPr lang="en-US" dirty="0"/>
          </a:p>
        </p:txBody>
      </p:sp>
      <p:sp>
        <p:nvSpPr>
          <p:cNvPr id="24" name="TextBox 23"/>
          <p:cNvSpPr txBox="1"/>
          <p:nvPr/>
        </p:nvSpPr>
        <p:spPr>
          <a:xfrm>
            <a:off x="2049090" y="2972981"/>
            <a:ext cx="2936847"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dirty="0" err="1">
                <a:solidFill>
                  <a:schemeClr val="bg1"/>
                </a:solidFill>
                <a:latin typeface="Calibri"/>
                <a:ea typeface="Calibri"/>
                <a:cs typeface="Calibri"/>
              </a:rPr>
              <a:t>Goodgame</a:t>
            </a:r>
            <a:r>
              <a:rPr lang="en-US" dirty="0">
                <a:solidFill>
                  <a:schemeClr val="bg1"/>
                </a:solidFill>
                <a:latin typeface="Calibri"/>
                <a:ea typeface="Calibri"/>
                <a:cs typeface="Calibri"/>
              </a:rPr>
              <a:t> </a:t>
            </a:r>
            <a:r>
              <a:rPr lang="en-US" dirty="0" smtClean="0">
                <a:solidFill>
                  <a:schemeClr val="bg1"/>
                </a:solidFill>
                <a:latin typeface="Calibri"/>
                <a:ea typeface="Calibri"/>
                <a:cs typeface="Calibri"/>
              </a:rPr>
              <a:t>Studios, Hamburg</a:t>
            </a:r>
            <a:endParaRPr lang="en-US" dirty="0">
              <a:solidFill>
                <a:schemeClr val="bg1"/>
              </a:solidFill>
            </a:endParaRPr>
          </a:p>
        </p:txBody>
      </p:sp>
      <p:sp>
        <p:nvSpPr>
          <p:cNvPr id="25" name="TextBox 24"/>
          <p:cNvSpPr txBox="1"/>
          <p:nvPr/>
        </p:nvSpPr>
        <p:spPr>
          <a:xfrm>
            <a:off x="868855" y="5279605"/>
            <a:ext cx="2661268"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dirty="0">
                <a:solidFill>
                  <a:srgbClr val="000000"/>
                </a:solidFill>
                <a:latin typeface="Calibri"/>
                <a:ea typeface="Calibri"/>
                <a:cs typeface="Calibri"/>
              </a:rPr>
              <a:t>Ceredigion County Council</a:t>
            </a:r>
            <a:endParaRPr lang="en-US" dirty="0"/>
          </a:p>
        </p:txBody>
      </p:sp>
      <p:sp>
        <p:nvSpPr>
          <p:cNvPr id="26" name="Rectangle 25"/>
          <p:cNvSpPr/>
          <p:nvPr/>
        </p:nvSpPr>
        <p:spPr>
          <a:xfrm>
            <a:off x="2503578" y="6197136"/>
            <a:ext cx="280517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dirty="0" smtClean="0"/>
              <a:t>National Library of Wales</a:t>
            </a:r>
            <a:endParaRPr lang="en-US" dirty="0"/>
          </a:p>
        </p:txBody>
      </p:sp>
      <p:sp>
        <p:nvSpPr>
          <p:cNvPr id="27" name="Rectangle 26"/>
          <p:cNvSpPr/>
          <p:nvPr/>
        </p:nvSpPr>
        <p:spPr>
          <a:xfrm>
            <a:off x="6547364" y="5096965"/>
            <a:ext cx="2349171" cy="369332"/>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en-US" dirty="0" err="1" smtClean="0"/>
              <a:t>Gloversure</a:t>
            </a:r>
            <a:r>
              <a:rPr lang="en-US" dirty="0" smtClean="0"/>
              <a:t>, </a:t>
            </a:r>
            <a:r>
              <a:rPr lang="en-US" dirty="0" err="1" smtClean="0"/>
              <a:t>Welshpool</a:t>
            </a:r>
            <a:endParaRPr lang="en-US" dirty="0"/>
          </a:p>
        </p:txBody>
      </p:sp>
      <p:sp>
        <p:nvSpPr>
          <p:cNvPr id="32" name="Rectangle 31"/>
          <p:cNvSpPr/>
          <p:nvPr/>
        </p:nvSpPr>
        <p:spPr>
          <a:xfrm>
            <a:off x="5105233" y="5666420"/>
            <a:ext cx="2189346" cy="369332"/>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en-US" dirty="0" smtClean="0"/>
              <a:t>Information Services</a:t>
            </a:r>
            <a:endParaRPr lang="en-US" dirty="0"/>
          </a:p>
        </p:txBody>
      </p:sp>
      <p:sp>
        <p:nvSpPr>
          <p:cNvPr id="28" name="TextBox 27"/>
          <p:cNvSpPr txBox="1"/>
          <p:nvPr/>
        </p:nvSpPr>
        <p:spPr>
          <a:xfrm>
            <a:off x="7096267" y="3342313"/>
            <a:ext cx="659155"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000" dirty="0" smtClean="0"/>
              <a:t>GSK</a:t>
            </a:r>
            <a:endParaRPr lang="en-US" sz="2000" dirty="0"/>
          </a:p>
        </p:txBody>
      </p:sp>
      <p:sp>
        <p:nvSpPr>
          <p:cNvPr id="31" name="TextBox 30"/>
          <p:cNvSpPr txBox="1"/>
          <p:nvPr/>
        </p:nvSpPr>
        <p:spPr>
          <a:xfrm>
            <a:off x="4237046" y="3742423"/>
            <a:ext cx="1736373" cy="400110"/>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sz="2000" dirty="0" smtClean="0"/>
              <a:t>Admiral Group</a:t>
            </a:r>
            <a:endParaRPr lang="en-US" sz="2000" dirty="0"/>
          </a:p>
        </p:txBody>
      </p:sp>
      <p:sp>
        <p:nvSpPr>
          <p:cNvPr id="33" name="TextBox 32"/>
          <p:cNvSpPr txBox="1"/>
          <p:nvPr/>
        </p:nvSpPr>
        <p:spPr>
          <a:xfrm>
            <a:off x="2859367" y="1252807"/>
            <a:ext cx="643275"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000" dirty="0" smtClean="0"/>
              <a:t>BBC</a:t>
            </a:r>
            <a:endParaRPr lang="en-US" sz="2000" dirty="0"/>
          </a:p>
        </p:txBody>
      </p:sp>
      <p:sp>
        <p:nvSpPr>
          <p:cNvPr id="36" name="TextBox 35"/>
          <p:cNvSpPr txBox="1"/>
          <p:nvPr/>
        </p:nvSpPr>
        <p:spPr>
          <a:xfrm>
            <a:off x="2818598" y="3557757"/>
            <a:ext cx="915635" cy="369332"/>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dirty="0" smtClean="0">
                <a:solidFill>
                  <a:schemeClr val="bg1"/>
                </a:solidFill>
                <a:latin typeface="Calibri"/>
                <a:ea typeface="Calibri"/>
                <a:cs typeface="Calibri"/>
              </a:rPr>
              <a:t>QinetiQ</a:t>
            </a:r>
            <a:r>
              <a:rPr lang="en-US" dirty="0" smtClean="0">
                <a:solidFill>
                  <a:srgbClr val="000000"/>
                </a:solidFill>
                <a:latin typeface="Calibri"/>
                <a:ea typeface="Calibri"/>
                <a:cs typeface="Calibri"/>
              </a:rPr>
              <a:t> </a:t>
            </a:r>
            <a:endParaRPr lang="en-US" dirty="0"/>
          </a:p>
        </p:txBody>
      </p:sp>
      <p:sp>
        <p:nvSpPr>
          <p:cNvPr id="2" name="TextBox 1"/>
          <p:cNvSpPr txBox="1"/>
          <p:nvPr/>
        </p:nvSpPr>
        <p:spPr>
          <a:xfrm>
            <a:off x="201282" y="4294720"/>
            <a:ext cx="6417417" cy="800219"/>
          </a:xfrm>
          <a:prstGeom prst="rect">
            <a:avLst/>
          </a:prstGeom>
          <a:noFill/>
        </p:spPr>
        <p:txBody>
          <a:bodyPr wrap="none" rtlCol="0">
            <a:spAutoFit/>
          </a:bodyPr>
          <a:lstStyle/>
          <a:p>
            <a:r>
              <a:rPr lang="en-GB" sz="2800" dirty="0"/>
              <a:t>Plus numerous excellent small employers</a:t>
            </a:r>
          </a:p>
          <a:p>
            <a:endParaRPr lang="en-US" dirty="0"/>
          </a:p>
        </p:txBody>
      </p:sp>
      <p:sp>
        <p:nvSpPr>
          <p:cNvPr id="37" name="TextBox 36"/>
          <p:cNvSpPr txBox="1"/>
          <p:nvPr/>
        </p:nvSpPr>
        <p:spPr>
          <a:xfrm>
            <a:off x="7426989" y="3942478"/>
            <a:ext cx="1562622"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000" dirty="0" err="1" smtClean="0"/>
              <a:t>Expedia.com</a:t>
            </a:r>
            <a:endParaRPr lang="en-US" sz="2000" dirty="0"/>
          </a:p>
        </p:txBody>
      </p:sp>
      <p:sp>
        <p:nvSpPr>
          <p:cNvPr id="39" name="TextBox 38"/>
          <p:cNvSpPr txBox="1"/>
          <p:nvPr/>
        </p:nvSpPr>
        <p:spPr>
          <a:xfrm>
            <a:off x="449403" y="3752796"/>
            <a:ext cx="1288108" cy="400110"/>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n-US" sz="2000" dirty="0" smtClean="0"/>
              <a:t>Broadcom</a:t>
            </a:r>
            <a:endParaRPr lang="en-US" sz="20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500" fill="hold"/>
                                        <p:tgtEl>
                                          <p:spTgt spid="28"/>
                                        </p:tgtEl>
                                        <p:attrNameLst>
                                          <p:attrName>ppt_w</p:attrName>
                                        </p:attrNameLst>
                                      </p:cBhvr>
                                      <p:tavLst>
                                        <p:tav tm="0">
                                          <p:val>
                                            <p:fltVal val="0"/>
                                          </p:val>
                                        </p:tav>
                                        <p:tav tm="100000">
                                          <p:val>
                                            <p:strVal val="#ppt_w"/>
                                          </p:val>
                                        </p:tav>
                                      </p:tavLst>
                                    </p:anim>
                                    <p:anim calcmode="lin" valueType="num">
                                      <p:cBhvr>
                                        <p:cTn id="80" dur="500" fill="hold"/>
                                        <p:tgtEl>
                                          <p:spTgt spid="28"/>
                                        </p:tgtEl>
                                        <p:attrNameLst>
                                          <p:attrName>ppt_h</p:attrName>
                                        </p:attrNameLst>
                                      </p:cBhvr>
                                      <p:tavLst>
                                        <p:tav tm="0">
                                          <p:val>
                                            <p:fltVal val="0"/>
                                          </p:val>
                                        </p:tav>
                                        <p:tav tm="100000">
                                          <p:val>
                                            <p:strVal val="#ppt_h"/>
                                          </p:val>
                                        </p:tav>
                                      </p:tavLst>
                                    </p:anim>
                                    <p:animEffect transition="in" filter="fade">
                                      <p:cBhvr>
                                        <p:cTn id="81" dur="500"/>
                                        <p:tgtEl>
                                          <p:spTgt spid="28"/>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500" fill="hold"/>
                                        <p:tgtEl>
                                          <p:spTgt spid="33"/>
                                        </p:tgtEl>
                                        <p:attrNameLst>
                                          <p:attrName>ppt_w</p:attrName>
                                        </p:attrNameLst>
                                      </p:cBhvr>
                                      <p:tavLst>
                                        <p:tav tm="0">
                                          <p:val>
                                            <p:fltVal val="0"/>
                                          </p:val>
                                        </p:tav>
                                        <p:tav tm="100000">
                                          <p:val>
                                            <p:strVal val="#ppt_w"/>
                                          </p:val>
                                        </p:tav>
                                      </p:tavLst>
                                    </p:anim>
                                    <p:anim calcmode="lin" valueType="num">
                                      <p:cBhvr>
                                        <p:cTn id="92" dur="500" fill="hold"/>
                                        <p:tgtEl>
                                          <p:spTgt spid="33"/>
                                        </p:tgtEl>
                                        <p:attrNameLst>
                                          <p:attrName>ppt_h</p:attrName>
                                        </p:attrNameLst>
                                      </p:cBhvr>
                                      <p:tavLst>
                                        <p:tav tm="0">
                                          <p:val>
                                            <p:fltVal val="0"/>
                                          </p:val>
                                        </p:tav>
                                        <p:tav tm="100000">
                                          <p:val>
                                            <p:strVal val="#ppt_h"/>
                                          </p:val>
                                        </p:tav>
                                      </p:tavLst>
                                    </p:anim>
                                    <p:animEffect transition="in" filter="fade">
                                      <p:cBhvr>
                                        <p:cTn id="93" dur="500"/>
                                        <p:tgtEl>
                                          <p:spTgt spid="33"/>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500" fill="hold"/>
                                        <p:tgtEl>
                                          <p:spTgt spid="36"/>
                                        </p:tgtEl>
                                        <p:attrNameLst>
                                          <p:attrName>ppt_w</p:attrName>
                                        </p:attrNameLst>
                                      </p:cBhvr>
                                      <p:tavLst>
                                        <p:tav tm="0">
                                          <p:val>
                                            <p:fltVal val="0"/>
                                          </p:val>
                                        </p:tav>
                                        <p:tav tm="100000">
                                          <p:val>
                                            <p:strVal val="#ppt_w"/>
                                          </p:val>
                                        </p:tav>
                                      </p:tavLst>
                                    </p:anim>
                                    <p:anim calcmode="lin" valueType="num">
                                      <p:cBhvr>
                                        <p:cTn id="98" dur="500" fill="hold"/>
                                        <p:tgtEl>
                                          <p:spTgt spid="36"/>
                                        </p:tgtEl>
                                        <p:attrNameLst>
                                          <p:attrName>ppt_h</p:attrName>
                                        </p:attrNameLst>
                                      </p:cBhvr>
                                      <p:tavLst>
                                        <p:tav tm="0">
                                          <p:val>
                                            <p:fltVal val="0"/>
                                          </p:val>
                                        </p:tav>
                                        <p:tav tm="100000">
                                          <p:val>
                                            <p:strVal val="#ppt_h"/>
                                          </p:val>
                                        </p:tav>
                                      </p:tavLst>
                                    </p:anim>
                                    <p:animEffect transition="in" filter="fade">
                                      <p:cBhvr>
                                        <p:cTn id="99" dur="500"/>
                                        <p:tgtEl>
                                          <p:spTgt spid="36"/>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500" fill="hold"/>
                                        <p:tgtEl>
                                          <p:spTgt spid="39"/>
                                        </p:tgtEl>
                                        <p:attrNameLst>
                                          <p:attrName>ppt_w</p:attrName>
                                        </p:attrNameLst>
                                      </p:cBhvr>
                                      <p:tavLst>
                                        <p:tav tm="0">
                                          <p:val>
                                            <p:fltVal val="0"/>
                                          </p:val>
                                        </p:tav>
                                        <p:tav tm="100000">
                                          <p:val>
                                            <p:strVal val="#ppt_w"/>
                                          </p:val>
                                        </p:tav>
                                      </p:tavLst>
                                    </p:anim>
                                    <p:anim calcmode="lin" valueType="num">
                                      <p:cBhvr>
                                        <p:cTn id="110" dur="500" fill="hold"/>
                                        <p:tgtEl>
                                          <p:spTgt spid="39"/>
                                        </p:tgtEl>
                                        <p:attrNameLst>
                                          <p:attrName>ppt_h</p:attrName>
                                        </p:attrNameLst>
                                      </p:cBhvr>
                                      <p:tavLst>
                                        <p:tav tm="0">
                                          <p:val>
                                            <p:fltVal val="0"/>
                                          </p:val>
                                        </p:tav>
                                        <p:tav tm="100000">
                                          <p:val>
                                            <p:strVal val="#ppt_h"/>
                                          </p:val>
                                        </p:tav>
                                      </p:tavLst>
                                    </p:anim>
                                    <p:animEffect transition="in" filter="fade">
                                      <p:cBhvr>
                                        <p:cTn id="111" dur="500"/>
                                        <p:tgtEl>
                                          <p:spTgt spid="39"/>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500" fill="hold"/>
                                        <p:tgtEl>
                                          <p:spTgt spid="25"/>
                                        </p:tgtEl>
                                        <p:attrNameLst>
                                          <p:attrName>ppt_w</p:attrName>
                                        </p:attrNameLst>
                                      </p:cBhvr>
                                      <p:tavLst>
                                        <p:tav tm="0">
                                          <p:val>
                                            <p:fltVal val="0"/>
                                          </p:val>
                                        </p:tav>
                                        <p:tav tm="100000">
                                          <p:val>
                                            <p:strVal val="#ppt_w"/>
                                          </p:val>
                                        </p:tav>
                                      </p:tavLst>
                                    </p:anim>
                                    <p:anim calcmode="lin" valueType="num">
                                      <p:cBhvr>
                                        <p:cTn id="116" dur="500" fill="hold"/>
                                        <p:tgtEl>
                                          <p:spTgt spid="25"/>
                                        </p:tgtEl>
                                        <p:attrNameLst>
                                          <p:attrName>ppt_h</p:attrName>
                                        </p:attrNameLst>
                                      </p:cBhvr>
                                      <p:tavLst>
                                        <p:tav tm="0">
                                          <p:val>
                                            <p:fltVal val="0"/>
                                          </p:val>
                                        </p:tav>
                                        <p:tav tm="100000">
                                          <p:val>
                                            <p:strVal val="#ppt_h"/>
                                          </p:val>
                                        </p:tav>
                                      </p:tavLst>
                                    </p:anim>
                                    <p:animEffect transition="in" filter="fade">
                                      <p:cBhvr>
                                        <p:cTn id="117" dur="500"/>
                                        <p:tgtEl>
                                          <p:spTgt spid="25"/>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p:cTn id="121" dur="500" fill="hold"/>
                                        <p:tgtEl>
                                          <p:spTgt spid="27"/>
                                        </p:tgtEl>
                                        <p:attrNameLst>
                                          <p:attrName>ppt_w</p:attrName>
                                        </p:attrNameLst>
                                      </p:cBhvr>
                                      <p:tavLst>
                                        <p:tav tm="0">
                                          <p:val>
                                            <p:fltVal val="0"/>
                                          </p:val>
                                        </p:tav>
                                        <p:tav tm="100000">
                                          <p:val>
                                            <p:strVal val="#ppt_w"/>
                                          </p:val>
                                        </p:tav>
                                      </p:tavLst>
                                    </p:anim>
                                    <p:anim calcmode="lin" valueType="num">
                                      <p:cBhvr>
                                        <p:cTn id="122" dur="500" fill="hold"/>
                                        <p:tgtEl>
                                          <p:spTgt spid="27"/>
                                        </p:tgtEl>
                                        <p:attrNameLst>
                                          <p:attrName>ppt_h</p:attrName>
                                        </p:attrNameLst>
                                      </p:cBhvr>
                                      <p:tavLst>
                                        <p:tav tm="0">
                                          <p:val>
                                            <p:fltVal val="0"/>
                                          </p:val>
                                        </p:tav>
                                        <p:tav tm="100000">
                                          <p:val>
                                            <p:strVal val="#ppt_h"/>
                                          </p:val>
                                        </p:tav>
                                      </p:tavLst>
                                    </p:anim>
                                    <p:animEffect transition="in" filter="fade">
                                      <p:cBhvr>
                                        <p:cTn id="123" dur="500"/>
                                        <p:tgtEl>
                                          <p:spTgt spid="27"/>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p:cTn id="127" dur="500" fill="hold"/>
                                        <p:tgtEl>
                                          <p:spTgt spid="32"/>
                                        </p:tgtEl>
                                        <p:attrNameLst>
                                          <p:attrName>ppt_w</p:attrName>
                                        </p:attrNameLst>
                                      </p:cBhvr>
                                      <p:tavLst>
                                        <p:tav tm="0">
                                          <p:val>
                                            <p:fltVal val="0"/>
                                          </p:val>
                                        </p:tav>
                                        <p:tav tm="100000">
                                          <p:val>
                                            <p:strVal val="#ppt_w"/>
                                          </p:val>
                                        </p:tav>
                                      </p:tavLst>
                                    </p:anim>
                                    <p:anim calcmode="lin" valueType="num">
                                      <p:cBhvr>
                                        <p:cTn id="128" dur="500" fill="hold"/>
                                        <p:tgtEl>
                                          <p:spTgt spid="32"/>
                                        </p:tgtEl>
                                        <p:attrNameLst>
                                          <p:attrName>ppt_h</p:attrName>
                                        </p:attrNameLst>
                                      </p:cBhvr>
                                      <p:tavLst>
                                        <p:tav tm="0">
                                          <p:val>
                                            <p:fltVal val="0"/>
                                          </p:val>
                                        </p:tav>
                                        <p:tav tm="100000">
                                          <p:val>
                                            <p:strVal val="#ppt_h"/>
                                          </p:val>
                                        </p:tav>
                                      </p:tavLst>
                                    </p:anim>
                                    <p:animEffect transition="in" filter="fade">
                                      <p:cBhvr>
                                        <p:cTn id="129" dur="500"/>
                                        <p:tgtEl>
                                          <p:spTgt spid="32"/>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p:cTn id="133" dur="500" fill="hold"/>
                                        <p:tgtEl>
                                          <p:spTgt spid="26"/>
                                        </p:tgtEl>
                                        <p:attrNameLst>
                                          <p:attrName>ppt_w</p:attrName>
                                        </p:attrNameLst>
                                      </p:cBhvr>
                                      <p:tavLst>
                                        <p:tav tm="0">
                                          <p:val>
                                            <p:fltVal val="0"/>
                                          </p:val>
                                        </p:tav>
                                        <p:tav tm="100000">
                                          <p:val>
                                            <p:strVal val="#ppt_w"/>
                                          </p:val>
                                        </p:tav>
                                      </p:tavLst>
                                    </p:anim>
                                    <p:anim calcmode="lin" valueType="num">
                                      <p:cBhvr>
                                        <p:cTn id="134" dur="500" fill="hold"/>
                                        <p:tgtEl>
                                          <p:spTgt spid="26"/>
                                        </p:tgtEl>
                                        <p:attrNameLst>
                                          <p:attrName>ppt_h</p:attrName>
                                        </p:attrNameLst>
                                      </p:cBhvr>
                                      <p:tavLst>
                                        <p:tav tm="0">
                                          <p:val>
                                            <p:fltVal val="0"/>
                                          </p:val>
                                        </p:tav>
                                        <p:tav tm="100000">
                                          <p:val>
                                            <p:strVal val="#ppt_h"/>
                                          </p:val>
                                        </p:tav>
                                      </p:tavLst>
                                    </p:anim>
                                    <p:animEffect transition="in" filter="fade">
                                      <p:cBhvr>
                                        <p:cTn id="1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2" grpId="0" animBg="1"/>
      <p:bldP spid="28" grpId="0" animBg="1"/>
      <p:bldP spid="31" grpId="0" animBg="1"/>
      <p:bldP spid="33" grpId="0" animBg="1"/>
      <p:bldP spid="36" grpId="0" animBg="1"/>
      <p:bldP spid="37"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err="1" smtClean="0"/>
              <a:t>Gregynog</a:t>
            </a:r>
            <a:r>
              <a:rPr lang="en-GB" dirty="0"/>
              <a:t> 6/7</a:t>
            </a:r>
            <a:r>
              <a:rPr lang="en-GB" baseline="30000" dirty="0"/>
              <a:t>th</a:t>
            </a:r>
            <a:r>
              <a:rPr lang="en-GB" dirty="0"/>
              <a:t> November </a:t>
            </a:r>
            <a:endParaRPr lang="en-GB" dirty="0"/>
          </a:p>
        </p:txBody>
      </p:sp>
      <p:sp>
        <p:nvSpPr>
          <p:cNvPr id="9218" name="Rectangle 2"/>
          <p:cNvSpPr>
            <a:spLocks noGrp="1" noChangeArrowheads="1"/>
          </p:cNvSpPr>
          <p:nvPr>
            <p:ph type="body" idx="1"/>
          </p:nvPr>
        </p:nvSpPr>
        <p:spPr/>
        <p:txBody>
          <a:bodyPr>
            <a:normAutofit/>
          </a:bodyPr>
          <a:lstStyle/>
          <a:p>
            <a:r>
              <a:rPr lang="en-GB" dirty="0" smtClean="0"/>
              <a:t>For students </a:t>
            </a:r>
            <a:r>
              <a:rPr lang="en-GB" dirty="0" smtClean="0"/>
              <a:t>who are on a scheme with an IY </a:t>
            </a:r>
            <a:endParaRPr lang="en-GB" dirty="0" smtClean="0"/>
          </a:p>
          <a:p>
            <a:r>
              <a:rPr lang="en-GB" dirty="0" smtClean="0"/>
              <a:t>Real </a:t>
            </a:r>
            <a:r>
              <a:rPr lang="en-GB" dirty="0" smtClean="0"/>
              <a:t>employers will be there to</a:t>
            </a:r>
          </a:p>
          <a:p>
            <a:pPr lvl="2"/>
            <a:r>
              <a:rPr lang="en-GB" dirty="0" smtClean="0"/>
              <a:t>Give you mock interviews</a:t>
            </a:r>
          </a:p>
          <a:p>
            <a:pPr lvl="2"/>
            <a:r>
              <a:rPr lang="en-GB" dirty="0" smtClean="0"/>
              <a:t>Give you feedback on your CVs</a:t>
            </a:r>
          </a:p>
          <a:p>
            <a:pPr lvl="2"/>
            <a:r>
              <a:rPr lang="en-GB" dirty="0" smtClean="0"/>
              <a:t>Possibly to talent-spot</a:t>
            </a:r>
          </a:p>
          <a:p>
            <a:r>
              <a:rPr lang="en-GB" dirty="0" smtClean="0"/>
              <a:t>Bev Herring (careers) and others will also be there with many tips and hints on getting the job you want</a:t>
            </a:r>
          </a:p>
          <a:p>
            <a:r>
              <a:rPr lang="en-GB" dirty="0" smtClean="0">
                <a:solidFill>
                  <a:srgbClr val="0000FF"/>
                </a:solidFill>
              </a:rPr>
              <a:t>Employers will tell you what they expect</a:t>
            </a:r>
            <a:endParaRPr lang="en-GB" dirty="0">
              <a:solidFill>
                <a:srgbClr val="0000FF"/>
              </a:solidFill>
            </a:endParaRPr>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79ED8D7F-B011-8445-8DCC-D03C7E7F2B31}" type="slidenum">
              <a:rPr lang="en-GB" smtClean="0"/>
              <a:pPr/>
              <a:t>12</a:t>
            </a:fld>
            <a:endParaRPr lang="en-GB"/>
          </a:p>
        </p:txBody>
      </p:sp>
      <p:pic>
        <p:nvPicPr>
          <p:cNvPr id="7" name="Picture 6"/>
          <p:cNvPicPr>
            <a:picLocks noChangeAspect="1"/>
          </p:cNvPicPr>
          <p:nvPr/>
        </p:nvPicPr>
        <p:blipFill>
          <a:blip r:embed="rId3"/>
          <a:stretch>
            <a:fillRect/>
          </a:stretch>
        </p:blipFill>
        <p:spPr>
          <a:xfrm>
            <a:off x="120316" y="5200316"/>
            <a:ext cx="8916737" cy="1537368"/>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Gregynog</a:t>
            </a:r>
            <a:endParaRPr lang="en-US" dirty="0"/>
          </a:p>
        </p:txBody>
      </p:sp>
      <p:sp>
        <p:nvSpPr>
          <p:cNvPr id="3" name="Content Placeholder 2"/>
          <p:cNvSpPr>
            <a:spLocks noGrp="1"/>
          </p:cNvSpPr>
          <p:nvPr>
            <p:ph idx="1"/>
          </p:nvPr>
        </p:nvSpPr>
        <p:spPr>
          <a:xfrm>
            <a:off x="822960" y="914400"/>
            <a:ext cx="7772935" cy="3579849"/>
          </a:xfrm>
        </p:spPr>
        <p:txBody>
          <a:bodyPr>
            <a:noAutofit/>
          </a:bodyPr>
          <a:lstStyle/>
          <a:p>
            <a:r>
              <a:rPr lang="en-US" sz="2000" dirty="0" smtClean="0"/>
              <a:t>Cost to you £30 </a:t>
            </a:r>
            <a:r>
              <a:rPr lang="en-US" sz="1800" dirty="0" smtClean="0"/>
              <a:t>(subsided by the dept.</a:t>
            </a:r>
            <a:r>
              <a:rPr lang="en-US" sz="1800" dirty="0"/>
              <a:t>) </a:t>
            </a:r>
            <a:endParaRPr lang="en-US" sz="1800" dirty="0" smtClean="0"/>
          </a:p>
          <a:p>
            <a:r>
              <a:rPr lang="en-US" sz="2000" dirty="0" smtClean="0"/>
              <a:t>You need to sign up </a:t>
            </a:r>
            <a:r>
              <a:rPr lang="en-US" b="0" dirty="0" smtClean="0">
                <a:solidFill>
                  <a:srgbClr val="FF0000"/>
                </a:solidFill>
              </a:rPr>
              <a:t>now</a:t>
            </a:r>
            <a:r>
              <a:rPr lang="en-US" dirty="0" smtClean="0"/>
              <a:t> </a:t>
            </a:r>
            <a:r>
              <a:rPr lang="en-US" sz="2000" dirty="0" smtClean="0"/>
              <a:t>and provide an application (by 30</a:t>
            </a:r>
            <a:r>
              <a:rPr lang="en-US" sz="2000" baseline="30000" dirty="0" smtClean="0"/>
              <a:t>th</a:t>
            </a:r>
            <a:r>
              <a:rPr lang="en-US" sz="2000" dirty="0" smtClean="0"/>
              <a:t> </a:t>
            </a:r>
            <a:r>
              <a:rPr lang="en-US" sz="2000" dirty="0"/>
              <a:t>Oct</a:t>
            </a:r>
            <a:r>
              <a:rPr lang="en-US" sz="2000" dirty="0" smtClean="0"/>
              <a:t>) for a job in response to an advert I will put on the IY website. </a:t>
            </a:r>
          </a:p>
          <a:p>
            <a:pPr lvl="2"/>
            <a:r>
              <a:rPr lang="en-US" sz="2000" dirty="0" smtClean="0"/>
              <a:t>Pay online at </a:t>
            </a:r>
            <a:r>
              <a:rPr lang="en-US" sz="2000" dirty="0" smtClean="0">
                <a:hlinkClick r:id="rId3"/>
              </a:rPr>
              <a:t>https://shop.aber.ac.uk</a:t>
            </a:r>
            <a:endParaRPr lang="en-US" sz="2000" dirty="0" smtClean="0"/>
          </a:p>
          <a:p>
            <a:pPr lvl="2"/>
            <a:r>
              <a:rPr lang="en-US" sz="2000" b="1" dirty="0" smtClean="0"/>
              <a:t>Do </a:t>
            </a:r>
            <a:r>
              <a:rPr lang="en-US" sz="2000" b="1" dirty="0" smtClean="0"/>
              <a:t>this </a:t>
            </a:r>
            <a:r>
              <a:rPr lang="en-US" sz="2000" b="1" i="1" dirty="0" smtClean="0"/>
              <a:t>now</a:t>
            </a:r>
            <a:r>
              <a:rPr lang="en-US" sz="2000" b="1" dirty="0" smtClean="0"/>
              <a:t> – FCFS – I need the numbers by the 9</a:t>
            </a:r>
            <a:r>
              <a:rPr lang="en-US" sz="2000" b="1" baseline="30000" dirty="0" smtClean="0"/>
              <a:t>th</a:t>
            </a:r>
            <a:r>
              <a:rPr lang="en-US" sz="2000" b="1" dirty="0" smtClean="0"/>
              <a:t> Oct.</a:t>
            </a:r>
          </a:p>
          <a:p>
            <a:r>
              <a:rPr lang="en-US" sz="2000" dirty="0" smtClean="0"/>
              <a:t>Bev Herring from Careers will be available in the CS Foyer area before the CVs are due</a:t>
            </a:r>
          </a:p>
          <a:p>
            <a:pPr marL="0" indent="0"/>
            <a:r>
              <a:rPr lang="en-US" sz="2000" dirty="0"/>
              <a:t>	</a:t>
            </a:r>
            <a:r>
              <a:rPr lang="en-US" sz="2000" dirty="0" smtClean="0"/>
              <a:t>Tuesday 20</a:t>
            </a:r>
            <a:r>
              <a:rPr lang="en-US" sz="2000" baseline="30000" dirty="0" smtClean="0"/>
              <a:t>th</a:t>
            </a:r>
            <a:r>
              <a:rPr lang="en-US" sz="2000" dirty="0" smtClean="0"/>
              <a:t> Oct </a:t>
            </a:r>
            <a:r>
              <a:rPr lang="en-US" sz="2000" dirty="0"/>
              <a:t>(1pm - 3pm</a:t>
            </a:r>
            <a:r>
              <a:rPr lang="en-US" sz="2000" dirty="0" smtClean="0"/>
              <a:t>)</a:t>
            </a:r>
          </a:p>
          <a:p>
            <a:pPr marL="0" indent="0"/>
            <a:r>
              <a:rPr lang="en-US" sz="2000" dirty="0" smtClean="0"/>
              <a:t> 	Monday 26</a:t>
            </a:r>
            <a:r>
              <a:rPr lang="en-US" sz="2000" baseline="30000" dirty="0" smtClean="0"/>
              <a:t>th</a:t>
            </a:r>
            <a:r>
              <a:rPr lang="en-US" sz="2000" dirty="0" smtClean="0"/>
              <a:t> </a:t>
            </a:r>
            <a:r>
              <a:rPr lang="en-US" sz="2000" dirty="0"/>
              <a:t>Oct </a:t>
            </a:r>
            <a:r>
              <a:rPr lang="en-US" sz="2000" dirty="0" smtClean="0"/>
              <a:t> </a:t>
            </a:r>
            <a:r>
              <a:rPr lang="en-US" sz="2000" dirty="0"/>
              <a:t>(</a:t>
            </a:r>
            <a:r>
              <a:rPr lang="en-US" sz="2000" dirty="0" smtClean="0"/>
              <a:t>1pm - 3pm)</a:t>
            </a:r>
          </a:p>
          <a:p>
            <a:pPr marL="0" indent="0"/>
            <a:r>
              <a:rPr lang="en-US" sz="2000" dirty="0" smtClean="0"/>
              <a:t> 	Wednesday </a:t>
            </a:r>
            <a:r>
              <a:rPr lang="en-US" sz="2000" dirty="0"/>
              <a:t>28th Oct </a:t>
            </a:r>
            <a:r>
              <a:rPr lang="en-US" sz="2000" dirty="0" smtClean="0"/>
              <a:t>(11pm - 1pm)</a:t>
            </a:r>
            <a:endParaRPr lang="en-US" sz="2000" dirty="0"/>
          </a:p>
          <a:p>
            <a:endParaRPr lang="en-US" sz="2000" dirty="0" smtClean="0"/>
          </a:p>
          <a:p>
            <a:endParaRPr lang="en-US" sz="2000" dirty="0"/>
          </a:p>
        </p:txBody>
      </p:sp>
      <p:pic>
        <p:nvPicPr>
          <p:cNvPr id="4" name="Picture 3"/>
          <p:cNvPicPr>
            <a:picLocks noChangeAspect="1"/>
          </p:cNvPicPr>
          <p:nvPr/>
        </p:nvPicPr>
        <p:blipFill>
          <a:blip r:embed="rId4"/>
          <a:stretch>
            <a:fillRect/>
          </a:stretch>
        </p:blipFill>
        <p:spPr>
          <a:xfrm>
            <a:off x="120316" y="5200316"/>
            <a:ext cx="8916737" cy="1537368"/>
          </a:xfrm>
          <a:prstGeom prst="rect">
            <a:avLst/>
          </a:prstGeom>
        </p:spPr>
      </p:pic>
    </p:spTree>
    <p:extLst>
      <p:ext uri="{BB962C8B-B14F-4D97-AF65-F5344CB8AC3E}">
        <p14:creationId xmlns:p14="http://schemas.microsoft.com/office/powerpoint/2010/main" val="27592175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r>
              <a:rPr lang="en-GB" dirty="0" smtClean="0"/>
              <a:t>Student status</a:t>
            </a:r>
            <a:endParaRPr lang="en-GB" dirty="0"/>
          </a:p>
        </p:txBody>
      </p:sp>
      <p:sp>
        <p:nvSpPr>
          <p:cNvPr id="13314" name="Rectangle 2"/>
          <p:cNvSpPr>
            <a:spLocks noGrp="1" noChangeArrowheads="1"/>
          </p:cNvSpPr>
          <p:nvPr>
            <p:ph type="body" idx="1"/>
          </p:nvPr>
        </p:nvSpPr>
        <p:spPr>
          <a:xfrm>
            <a:off x="822960" y="1100628"/>
            <a:ext cx="7520940" cy="3872425"/>
          </a:xfrm>
        </p:spPr>
        <p:txBody>
          <a:bodyPr>
            <a:normAutofit fontScale="92500" lnSpcReduction="10000"/>
          </a:bodyPr>
          <a:lstStyle/>
          <a:p>
            <a:r>
              <a:rPr lang="en-GB" dirty="0" smtClean="0"/>
              <a:t>If you're on a scheme with an IY, you will officially be a student for the year</a:t>
            </a:r>
          </a:p>
          <a:p>
            <a:endParaRPr lang="en-GB" dirty="0" smtClean="0"/>
          </a:p>
          <a:p>
            <a:pPr lvl="1"/>
            <a:r>
              <a:rPr lang="en-GB" dirty="0" smtClean="0"/>
              <a:t>We will visit UK based students (likely twice)</a:t>
            </a:r>
          </a:p>
          <a:p>
            <a:pPr lvl="1"/>
            <a:r>
              <a:rPr lang="en-GB" dirty="0" smtClean="0"/>
              <a:t>You will have access to university facilities (Email, student records, etc.)</a:t>
            </a:r>
          </a:p>
          <a:p>
            <a:pPr lvl="1"/>
            <a:r>
              <a:rPr lang="en-GB" dirty="0" smtClean="0"/>
              <a:t>You will pay tuition fees at a lower rate (£700 this year)</a:t>
            </a:r>
          </a:p>
          <a:p>
            <a:pPr lvl="1"/>
            <a:r>
              <a:rPr lang="en-GB" dirty="0" smtClean="0"/>
              <a:t>But you don't have to pay council tax</a:t>
            </a:r>
          </a:p>
          <a:p>
            <a:pPr lvl="1"/>
            <a:r>
              <a:rPr lang="en-GB" dirty="0" smtClean="0"/>
              <a:t>You are assessed by a report you write, and by your employer</a:t>
            </a:r>
          </a:p>
          <a:p>
            <a:pPr lvl="2"/>
            <a:r>
              <a:rPr lang="en-GB" dirty="0" smtClean="0"/>
              <a:t>Usually this helps your degree – and for most counts around 5% of your final degree mark</a:t>
            </a:r>
            <a:endParaRPr lang="en-GB" dirty="0"/>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444A2EDA-5BAA-8A4F-88DD-9A3EF3C2BF38}" type="slidenum">
              <a:rPr lang="en-GB" smtClean="0"/>
              <a:pPr/>
              <a:t>14</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GB" dirty="0" smtClean="0"/>
              <a:t>Non-student status (‘Sandwich’ Year)</a:t>
            </a:r>
            <a:endParaRPr lang="en-GB" dirty="0"/>
          </a:p>
        </p:txBody>
      </p:sp>
      <p:sp>
        <p:nvSpPr>
          <p:cNvPr id="14338" name="Rectangle 2"/>
          <p:cNvSpPr>
            <a:spLocks noGrp="1" noChangeArrowheads="1"/>
          </p:cNvSpPr>
          <p:nvPr>
            <p:ph type="body" idx="1"/>
          </p:nvPr>
        </p:nvSpPr>
        <p:spPr/>
        <p:txBody>
          <a:bodyPr/>
          <a:lstStyle/>
          <a:p>
            <a:r>
              <a:rPr lang="en-GB" dirty="0" smtClean="0"/>
              <a:t>For those doing a minor or joint in another subject (not languages), we will still help</a:t>
            </a:r>
          </a:p>
          <a:p>
            <a:pPr lvl="1"/>
            <a:r>
              <a:rPr lang="en-GB" dirty="0" smtClean="0"/>
              <a:t>But you can't expect the same level of support</a:t>
            </a:r>
          </a:p>
          <a:p>
            <a:pPr lvl="1"/>
            <a:r>
              <a:rPr lang="en-GB" dirty="0" smtClean="0"/>
              <a:t>We will visit if we can, but it's not guaranteed</a:t>
            </a:r>
          </a:p>
          <a:p>
            <a:pPr lvl="1"/>
            <a:r>
              <a:rPr lang="en-GB" dirty="0" smtClean="0"/>
              <a:t>You won't </a:t>
            </a:r>
            <a:r>
              <a:rPr lang="en-GB" dirty="0" smtClean="0"/>
              <a:t>have </a:t>
            </a:r>
            <a:r>
              <a:rPr lang="en-GB" dirty="0" smtClean="0"/>
              <a:t>access to </a:t>
            </a:r>
            <a:r>
              <a:rPr lang="en-GB" dirty="0" err="1" smtClean="0"/>
              <a:t>Aber</a:t>
            </a:r>
            <a:r>
              <a:rPr lang="en-GB" dirty="0" smtClean="0"/>
              <a:t> </a:t>
            </a:r>
            <a:r>
              <a:rPr lang="en-GB" dirty="0" smtClean="0"/>
              <a:t>systems/email </a:t>
            </a:r>
            <a:r>
              <a:rPr lang="en-GB" dirty="0" err="1" smtClean="0"/>
              <a:t>etc</a:t>
            </a:r>
            <a:endParaRPr lang="en-GB" dirty="0" smtClean="0"/>
          </a:p>
          <a:p>
            <a:pPr lvl="1"/>
            <a:r>
              <a:rPr lang="en-GB" dirty="0" smtClean="0"/>
              <a:t>You will have to pay council tax</a:t>
            </a:r>
          </a:p>
          <a:p>
            <a:pPr lvl="1"/>
            <a:r>
              <a:rPr lang="en-GB" dirty="0" smtClean="0"/>
              <a:t>But you won't owe us anything for the year</a:t>
            </a:r>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AD1743FD-6255-5448-8080-BC40BD63E870}" type="slidenum">
              <a:rPr lang="en-GB" smtClean="0"/>
              <a:pPr/>
              <a:t>15</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GB" smtClean="0"/>
              <a:t>Avoiding the reduced tuition fee</a:t>
            </a:r>
            <a:endParaRPr lang="en-GB"/>
          </a:p>
        </p:txBody>
      </p:sp>
      <p:sp>
        <p:nvSpPr>
          <p:cNvPr id="15362" name="Rectangle 2"/>
          <p:cNvSpPr>
            <a:spLocks noGrp="1" noChangeArrowheads="1"/>
          </p:cNvSpPr>
          <p:nvPr>
            <p:ph type="body" idx="1"/>
          </p:nvPr>
        </p:nvSpPr>
        <p:spPr/>
        <p:txBody>
          <a:bodyPr/>
          <a:lstStyle/>
          <a:p>
            <a:r>
              <a:rPr lang="en-GB" dirty="0" smtClean="0"/>
              <a:t>If you decide not to register for an IY scheme, to avoid the tuition fee, please don't expect support from us</a:t>
            </a:r>
          </a:p>
          <a:p>
            <a:r>
              <a:rPr lang="en-GB" dirty="0" smtClean="0"/>
              <a:t>This support costs us money, and we couldn't afford to run the scheme if we didn't charge anything for it</a:t>
            </a:r>
          </a:p>
          <a:p>
            <a:pPr marL="342900" lvl="1" indent="-342900">
              <a:spcBef>
                <a:spcPts val="800"/>
              </a:spcBef>
              <a:buClrTx/>
              <a:buNone/>
            </a:pPr>
            <a:r>
              <a:rPr lang="en-GB" dirty="0"/>
              <a:t>You </a:t>
            </a:r>
            <a:r>
              <a:rPr lang="en-GB" dirty="0" smtClean="0"/>
              <a:t>won’t </a:t>
            </a:r>
            <a:r>
              <a:rPr lang="en-GB" dirty="0"/>
              <a:t>get any credits for the </a:t>
            </a:r>
            <a:r>
              <a:rPr lang="en-GB" dirty="0" smtClean="0"/>
              <a:t>year</a:t>
            </a:r>
          </a:p>
          <a:p>
            <a:r>
              <a:rPr lang="en-GB" dirty="0" smtClean="0"/>
              <a:t>For a very few of you, there might be reasons for doing this, however</a:t>
            </a:r>
            <a:endParaRPr lang="en-GB" dirty="0"/>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D5A1357F-E54E-BD4F-863E-79879DD44BC0}" type="slidenum">
              <a:rPr lang="en-GB" smtClean="0"/>
              <a:pPr/>
              <a:t>16</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GB" smtClean="0"/>
              <a:t>Will I find a job?</a:t>
            </a:r>
            <a:endParaRPr lang="en-GB"/>
          </a:p>
        </p:txBody>
      </p:sp>
      <p:sp>
        <p:nvSpPr>
          <p:cNvPr id="16386" name="Rectangle 2"/>
          <p:cNvSpPr>
            <a:spLocks noGrp="1" noChangeArrowheads="1"/>
          </p:cNvSpPr>
          <p:nvPr>
            <p:ph type="body" idx="1"/>
          </p:nvPr>
        </p:nvSpPr>
        <p:spPr>
          <a:xfrm>
            <a:off x="822959" y="1095786"/>
            <a:ext cx="7942829" cy="3885058"/>
          </a:xfrm>
        </p:spPr>
        <p:txBody>
          <a:bodyPr>
            <a:noAutofit/>
          </a:bodyPr>
          <a:lstStyle/>
          <a:p>
            <a:r>
              <a:rPr lang="en-GB" dirty="0" smtClean="0"/>
              <a:t>Almost certainly. Unless...</a:t>
            </a:r>
          </a:p>
          <a:p>
            <a:pPr lvl="2"/>
            <a:r>
              <a:rPr lang="en-GB" dirty="0" smtClean="0"/>
              <a:t>Your first year marks are poor</a:t>
            </a:r>
          </a:p>
          <a:p>
            <a:pPr lvl="2"/>
            <a:r>
              <a:rPr lang="en-GB" dirty="0"/>
              <a:t>You have a bad, </a:t>
            </a:r>
            <a:r>
              <a:rPr lang="en-GB" dirty="0" smtClean="0"/>
              <a:t>messy, unconvincing </a:t>
            </a:r>
            <a:r>
              <a:rPr lang="en-GB" dirty="0"/>
              <a:t>or dull </a:t>
            </a:r>
            <a:r>
              <a:rPr lang="en-GB" dirty="0" smtClean="0"/>
              <a:t>CV</a:t>
            </a:r>
          </a:p>
          <a:p>
            <a:pPr lvl="2"/>
            <a:r>
              <a:rPr lang="en-GB" dirty="0" smtClean="0"/>
              <a:t>For some reason, you just never learn good interview technique</a:t>
            </a:r>
          </a:p>
          <a:p>
            <a:pPr lvl="2"/>
            <a:r>
              <a:rPr lang="en-GB" dirty="0" smtClean="0"/>
              <a:t>You don't bother applying (and that means keeping at it!)</a:t>
            </a:r>
          </a:p>
          <a:p>
            <a:pPr lvl="2"/>
            <a:endParaRPr lang="en-GB" dirty="0" smtClean="0"/>
          </a:p>
          <a:p>
            <a:r>
              <a:rPr lang="en-GB" i="1" dirty="0" smtClean="0"/>
              <a:t>Persistence pays off – but come and talk to us if you keep on getting rejected at the same point in the process…</a:t>
            </a:r>
            <a:endParaRPr lang="en-GB" i="1" dirty="0"/>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C52BA482-70C9-0740-96F0-5ABBC73FDCA1}" type="slidenum">
              <a:rPr lang="en-GB" smtClean="0"/>
              <a:pPr/>
              <a:t>17</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lstStyle/>
          <a:p>
            <a:r>
              <a:rPr lang="en-GB" smtClean="0"/>
              <a:t>What to do next</a:t>
            </a:r>
            <a:endParaRPr lang="en-GB"/>
          </a:p>
        </p:txBody>
      </p:sp>
      <p:sp>
        <p:nvSpPr>
          <p:cNvPr id="17410" name="Rectangle 2"/>
          <p:cNvSpPr>
            <a:spLocks noGrp="1" noChangeArrowheads="1"/>
          </p:cNvSpPr>
          <p:nvPr>
            <p:ph type="body" idx="1"/>
          </p:nvPr>
        </p:nvSpPr>
        <p:spPr/>
        <p:txBody>
          <a:bodyPr>
            <a:normAutofit fontScale="92500" lnSpcReduction="10000"/>
          </a:bodyPr>
          <a:lstStyle/>
          <a:p>
            <a:r>
              <a:rPr lang="en-GB" dirty="0" smtClean="0"/>
              <a:t>If you need to change your scheme – see </a:t>
            </a:r>
            <a:r>
              <a:rPr lang="en-GB" dirty="0" err="1" smtClean="0"/>
              <a:t>ltt</a:t>
            </a:r>
            <a:r>
              <a:rPr lang="en-GB" dirty="0" smtClean="0"/>
              <a:t> or </a:t>
            </a:r>
            <a:r>
              <a:rPr lang="en-GB" dirty="0" err="1" smtClean="0"/>
              <a:t>phs</a:t>
            </a:r>
            <a:r>
              <a:rPr lang="en-GB" dirty="0" smtClean="0"/>
              <a:t>; it's easy</a:t>
            </a:r>
          </a:p>
          <a:p>
            <a:r>
              <a:rPr lang="en-GB" dirty="0" smtClean="0"/>
              <a:t>If you want to discuss, </a:t>
            </a:r>
            <a:r>
              <a:rPr lang="en-GB" dirty="0" smtClean="0">
                <a:solidFill>
                  <a:srgbClr val="0000FF"/>
                </a:solidFill>
              </a:rPr>
              <a:t>talk to me or </a:t>
            </a:r>
            <a:r>
              <a:rPr lang="en-GB" dirty="0" err="1" smtClean="0">
                <a:solidFill>
                  <a:srgbClr val="0000FF"/>
                </a:solidFill>
              </a:rPr>
              <a:t>Myfanwy</a:t>
            </a:r>
            <a:endParaRPr lang="en-GB" dirty="0" smtClean="0">
              <a:solidFill>
                <a:srgbClr val="0000FF"/>
              </a:solidFill>
            </a:endParaRPr>
          </a:p>
          <a:p>
            <a:endParaRPr lang="en-GB" dirty="0" smtClean="0">
              <a:solidFill>
                <a:srgbClr val="0000FF"/>
              </a:solidFill>
            </a:endParaRPr>
          </a:p>
          <a:p>
            <a:pPr lvl="1"/>
            <a:r>
              <a:rPr lang="en-GB" dirty="0" err="1"/>
              <a:t>Myfanwy</a:t>
            </a:r>
            <a:r>
              <a:rPr lang="en-GB" dirty="0"/>
              <a:t> </a:t>
            </a:r>
            <a:r>
              <a:rPr lang="en-GB" dirty="0" smtClean="0"/>
              <a:t>will keep you notified by email as some of the better, or more prestigious, jobs come in.</a:t>
            </a:r>
          </a:p>
          <a:p>
            <a:pPr lvl="1"/>
            <a:endParaRPr lang="en-GB" dirty="0" smtClean="0">
              <a:solidFill>
                <a:srgbClr val="0000FF"/>
              </a:solidFill>
            </a:endParaRPr>
          </a:p>
          <a:p>
            <a:pPr marL="0" lvl="1" indent="0">
              <a:buNone/>
            </a:pPr>
            <a:r>
              <a:rPr lang="en-GB" dirty="0" smtClean="0"/>
              <a:t>The IY web pages have information and links you will need at some point this year or next </a:t>
            </a:r>
          </a:p>
          <a:p>
            <a:pPr lvl="2"/>
            <a:r>
              <a:rPr lang="en-GB" dirty="0">
                <a:hlinkClick r:id="rId3"/>
              </a:rPr>
              <a:t>http://</a:t>
            </a:r>
            <a:r>
              <a:rPr lang="en-GB" dirty="0" err="1">
                <a:hlinkClick r:id="rId3"/>
              </a:rPr>
              <a:t>www.aber.ac.uk</a:t>
            </a:r>
            <a:r>
              <a:rPr lang="en-GB" dirty="0">
                <a:hlinkClick r:id="rId3"/>
              </a:rPr>
              <a:t>/~</a:t>
            </a:r>
            <a:r>
              <a:rPr lang="en-GB" dirty="0" err="1">
                <a:hlinkClick r:id="rId3"/>
              </a:rPr>
              <a:t>dcswww</a:t>
            </a:r>
            <a:r>
              <a:rPr lang="en-GB" dirty="0">
                <a:hlinkClick r:id="rId3"/>
              </a:rPr>
              <a:t>/</a:t>
            </a:r>
            <a:r>
              <a:rPr lang="en-GB" dirty="0" err="1">
                <a:hlinkClick r:id="rId3"/>
              </a:rPr>
              <a:t>Dept</a:t>
            </a:r>
            <a:r>
              <a:rPr lang="en-GB" dirty="0">
                <a:hlinkClick r:id="rId3"/>
              </a:rPr>
              <a:t>/Teaching/</a:t>
            </a:r>
            <a:r>
              <a:rPr lang="en-GB" dirty="0" err="1">
                <a:hlinkClick r:id="rId3"/>
              </a:rPr>
              <a:t>Industrial_Placement</a:t>
            </a:r>
            <a:r>
              <a:rPr lang="en-GB" dirty="0">
                <a:hlinkClick r:id="rId3"/>
              </a:rPr>
              <a:t>/</a:t>
            </a:r>
            <a:endParaRPr lang="en-GB" dirty="0"/>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1A95EEA5-06D1-C54C-919C-A08C5DAD64DE}" type="slidenum">
              <a:rPr lang="en-GB" smtClean="0"/>
              <a:pPr/>
              <a:t>18</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Keep us informed</a:t>
            </a:r>
            <a:endParaRPr lang="en-US" sz="32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When you make an application </a:t>
            </a:r>
            <a:r>
              <a:rPr lang="en-US" dirty="0" smtClean="0">
                <a:solidFill>
                  <a:srgbClr val="FF0000"/>
                </a:solidFill>
              </a:rPr>
              <a:t>email </a:t>
            </a:r>
            <a:r>
              <a:rPr lang="en-US" dirty="0" err="1" smtClean="0">
                <a:solidFill>
                  <a:srgbClr val="FF0000"/>
                </a:solidFill>
              </a:rPr>
              <a:t>cs</a:t>
            </a:r>
            <a:r>
              <a:rPr lang="en-US" dirty="0" smtClean="0">
                <a:solidFill>
                  <a:srgbClr val="FF0000"/>
                </a:solidFill>
              </a:rPr>
              <a:t>-</a:t>
            </a:r>
            <a:r>
              <a:rPr lang="en-US" dirty="0" err="1" smtClean="0">
                <a:solidFill>
                  <a:srgbClr val="FF0000"/>
                </a:solidFill>
              </a:rPr>
              <a:t>iy</a:t>
            </a:r>
            <a:r>
              <a:rPr lang="en-US" dirty="0" smtClean="0">
                <a:solidFill>
                  <a:srgbClr val="FF0000"/>
                </a:solidFill>
              </a:rPr>
              <a:t>-admin</a:t>
            </a:r>
          </a:p>
          <a:p>
            <a:r>
              <a:rPr lang="en-US" dirty="0" smtClean="0"/>
              <a:t>When you accept an offer please tell us :</a:t>
            </a:r>
          </a:p>
          <a:p>
            <a:pPr lvl="2"/>
            <a:r>
              <a:rPr lang="en-US" dirty="0"/>
              <a:t>E</a:t>
            </a:r>
            <a:r>
              <a:rPr lang="en-US" dirty="0" smtClean="0"/>
              <a:t>mployer name and address</a:t>
            </a:r>
          </a:p>
          <a:p>
            <a:pPr lvl="2"/>
            <a:r>
              <a:rPr lang="en-US" dirty="0" smtClean="0"/>
              <a:t>Name of line manager/supervisor and email </a:t>
            </a:r>
            <a:r>
              <a:rPr lang="en-US" sz="2000" dirty="0" smtClean="0"/>
              <a:t>(if known)</a:t>
            </a:r>
          </a:p>
          <a:p>
            <a:pPr lvl="2"/>
            <a:r>
              <a:rPr lang="en-US" dirty="0" smtClean="0"/>
              <a:t>Start and end date of placement</a:t>
            </a:r>
          </a:p>
          <a:p>
            <a:pPr lvl="2"/>
            <a:r>
              <a:rPr lang="en-US" dirty="0" smtClean="0"/>
              <a:t>Salary </a:t>
            </a:r>
            <a:r>
              <a:rPr lang="en-US" sz="1900" dirty="0" smtClean="0"/>
              <a:t>(for our stats)</a:t>
            </a:r>
            <a:endParaRPr lang="en-US" sz="1900" dirty="0"/>
          </a:p>
          <a:p>
            <a:pPr lvl="2"/>
            <a:endParaRPr lang="en-US" dirty="0" smtClean="0"/>
          </a:p>
          <a:p>
            <a:r>
              <a:rPr lang="en-US" dirty="0" smtClean="0"/>
              <a:t>Think carefully. Once you accept an offer and the company has confirmed then it is bad for everyone if you change your mind…</a:t>
            </a:r>
          </a:p>
          <a:p>
            <a:endParaRPr lang="en-US" dirty="0"/>
          </a:p>
        </p:txBody>
      </p:sp>
    </p:spTree>
    <p:extLst>
      <p:ext uri="{BB962C8B-B14F-4D97-AF65-F5344CB8AC3E}">
        <p14:creationId xmlns:p14="http://schemas.microsoft.com/office/powerpoint/2010/main" val="27666543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sp>
        <p:nvSpPr>
          <p:cNvPr id="3" name="Content Placeholder 2"/>
          <p:cNvSpPr>
            <a:spLocks noGrp="1"/>
          </p:cNvSpPr>
          <p:nvPr>
            <p:ph idx="1"/>
          </p:nvPr>
        </p:nvSpPr>
        <p:spPr/>
        <p:txBody>
          <a:bodyPr/>
          <a:lstStyle/>
          <a:p>
            <a:pPr>
              <a:buClr>
                <a:schemeClr val="accent2"/>
              </a:buClr>
              <a:buFont typeface="Wingdings" charset="2"/>
              <a:buChar char="§"/>
            </a:pPr>
            <a:r>
              <a:rPr lang="en-GB" dirty="0"/>
              <a:t>Do I have to do an IY?</a:t>
            </a:r>
          </a:p>
          <a:p>
            <a:pPr>
              <a:buClr>
                <a:schemeClr val="accent2"/>
              </a:buClr>
              <a:buFont typeface="Wingdings" charset="2"/>
              <a:buChar char="§"/>
            </a:pPr>
            <a:r>
              <a:rPr lang="en-GB" dirty="0"/>
              <a:t>Why do an IY?</a:t>
            </a:r>
          </a:p>
          <a:p>
            <a:pPr>
              <a:buClr>
                <a:schemeClr val="accent2"/>
              </a:buClr>
              <a:buFont typeface="Wingdings" charset="2"/>
              <a:buChar char="§"/>
            </a:pPr>
            <a:r>
              <a:rPr lang="en-GB" dirty="0"/>
              <a:t>What you need to do</a:t>
            </a:r>
          </a:p>
          <a:p>
            <a:pPr>
              <a:buClr>
                <a:schemeClr val="accent2"/>
              </a:buClr>
              <a:buFont typeface="Wingdings" charset="2"/>
              <a:buChar char="§"/>
            </a:pPr>
            <a:r>
              <a:rPr lang="en-US" dirty="0"/>
              <a:t>Finding jobs</a:t>
            </a:r>
          </a:p>
          <a:p>
            <a:pPr>
              <a:buClr>
                <a:schemeClr val="accent2"/>
              </a:buClr>
              <a:buFont typeface="Wingdings" charset="2"/>
              <a:buChar char="§"/>
            </a:pPr>
            <a:r>
              <a:rPr lang="en-GB" dirty="0" smtClean="0"/>
              <a:t>How we help you </a:t>
            </a:r>
          </a:p>
          <a:p>
            <a:pPr>
              <a:buClr>
                <a:schemeClr val="accent2"/>
              </a:buClr>
              <a:buFont typeface="Wingdings" charset="2"/>
              <a:buChar char="§"/>
            </a:pPr>
            <a:r>
              <a:rPr lang="en-GB" dirty="0" smtClean="0"/>
              <a:t>Student status </a:t>
            </a:r>
            <a:r>
              <a:rPr lang="en-GB" dirty="0" err="1" smtClean="0"/>
              <a:t>etc</a:t>
            </a:r>
            <a:endParaRPr lang="en-GB" dirty="0" smtClean="0"/>
          </a:p>
          <a:p>
            <a:pPr>
              <a:buClr>
                <a:schemeClr val="accent2"/>
              </a:buClr>
              <a:buFont typeface="Wingdings" charset="2"/>
              <a:buChar char="§"/>
            </a:pPr>
            <a:r>
              <a:rPr lang="en-GB" dirty="0" smtClean="0"/>
              <a:t>Questions?</a:t>
            </a:r>
            <a:endParaRPr lang="en-GB" dirty="0"/>
          </a:p>
          <a:p>
            <a:pPr marL="0" indent="0">
              <a:buClr>
                <a:schemeClr val="accent2"/>
              </a:buClr>
            </a:pPr>
            <a:endParaRPr lang="en-GB" dirty="0"/>
          </a:p>
          <a:p>
            <a:pPr marL="0" indent="0">
              <a:buClr>
                <a:schemeClr val="accent2"/>
              </a:buClr>
            </a:pPr>
            <a:endParaRPr lang="en-US" dirty="0"/>
          </a:p>
        </p:txBody>
      </p:sp>
    </p:spTree>
    <p:extLst>
      <p:ext uri="{BB962C8B-B14F-4D97-AF65-F5344CB8AC3E}">
        <p14:creationId xmlns:p14="http://schemas.microsoft.com/office/powerpoint/2010/main" val="37728530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r>
              <a:rPr lang="en-GB" dirty="0" smtClean="0"/>
              <a:t>Questions?</a:t>
            </a:r>
            <a:endParaRPr lang="en-GB" dirty="0"/>
          </a:p>
        </p:txBody>
      </p:sp>
      <p:sp>
        <p:nvSpPr>
          <p:cNvPr id="19458" name="Rectangle 2"/>
          <p:cNvSpPr>
            <a:spLocks noGrp="1" noChangeArrowheads="1"/>
          </p:cNvSpPr>
          <p:nvPr>
            <p:ph type="body" idx="1"/>
          </p:nvPr>
        </p:nvSpPr>
        <p:spPr>
          <a:xfrm>
            <a:off x="822960" y="1100628"/>
            <a:ext cx="7520940" cy="3845688"/>
          </a:xfrm>
        </p:spPr>
        <p:txBody>
          <a:bodyPr>
            <a:normAutofit fontScale="85000" lnSpcReduction="20000"/>
          </a:bodyPr>
          <a:lstStyle/>
          <a:p>
            <a:r>
              <a:rPr lang="en-GB" dirty="0" smtClean="0"/>
              <a:t>My contact details (Industrial Year Coordinator)</a:t>
            </a:r>
          </a:p>
          <a:p>
            <a:pPr lvl="2"/>
            <a:r>
              <a:rPr lang="en-GB" dirty="0" err="1" smtClean="0"/>
              <a:t>Dr.</a:t>
            </a:r>
            <a:r>
              <a:rPr lang="en-GB" dirty="0" smtClean="0"/>
              <a:t> Neal </a:t>
            </a:r>
            <a:r>
              <a:rPr lang="en-GB" dirty="0" err="1" smtClean="0"/>
              <a:t>Snooke</a:t>
            </a:r>
            <a:endParaRPr lang="en-GB" dirty="0" smtClean="0"/>
          </a:p>
          <a:p>
            <a:pPr lvl="2"/>
            <a:r>
              <a:rPr lang="en-GB" b="1" dirty="0" smtClean="0">
                <a:latin typeface="Courier New"/>
                <a:cs typeface="Courier New"/>
                <a:hlinkClick r:id="rId3"/>
              </a:rPr>
              <a:t>nns@aber.ac.uk</a:t>
            </a:r>
            <a:endParaRPr lang="en-GB" b="1" dirty="0" smtClean="0">
              <a:latin typeface="Courier New"/>
              <a:cs typeface="Courier New"/>
            </a:endParaRPr>
          </a:p>
          <a:p>
            <a:pPr lvl="2"/>
            <a:r>
              <a:rPr lang="en-GB" dirty="0" smtClean="0"/>
              <a:t>Room E42</a:t>
            </a:r>
          </a:p>
          <a:p>
            <a:r>
              <a:rPr lang="en-GB" dirty="0" smtClean="0"/>
              <a:t>Industrial Year Administrator</a:t>
            </a:r>
          </a:p>
          <a:p>
            <a:pPr lvl="2"/>
            <a:r>
              <a:rPr lang="en-GB" dirty="0" err="1"/>
              <a:t>Myfanwy</a:t>
            </a:r>
            <a:r>
              <a:rPr lang="en-GB" dirty="0"/>
              <a:t> </a:t>
            </a:r>
            <a:r>
              <a:rPr lang="en-US" dirty="0" err="1"/>
              <a:t>Cowdy</a:t>
            </a:r>
            <a:r>
              <a:rPr lang="en-US" dirty="0"/>
              <a:t> </a:t>
            </a:r>
            <a:endParaRPr lang="en-GB" dirty="0" smtClean="0"/>
          </a:p>
          <a:p>
            <a:pPr lvl="2"/>
            <a:r>
              <a:rPr lang="en-GB" b="1" dirty="0">
                <a:latin typeface="Courier New"/>
                <a:cs typeface="Courier New"/>
                <a:hlinkClick r:id="rId4"/>
              </a:rPr>
              <a:t>c</a:t>
            </a:r>
            <a:r>
              <a:rPr lang="en-GB" b="1" dirty="0" smtClean="0">
                <a:latin typeface="Courier New"/>
                <a:cs typeface="Courier New"/>
                <a:hlinkClick r:id="rId4"/>
              </a:rPr>
              <a:t>s-iy-admin@aber.ac.uk</a:t>
            </a:r>
            <a:endParaRPr lang="en-GB" dirty="0" smtClean="0"/>
          </a:p>
          <a:p>
            <a:pPr lvl="2"/>
            <a:r>
              <a:rPr lang="en-GB" dirty="0" smtClean="0"/>
              <a:t>IMPACTS general office (floor 2 physics building)</a:t>
            </a:r>
          </a:p>
          <a:p>
            <a:pPr lvl="2"/>
            <a:endParaRPr lang="en-GB" dirty="0" smtClean="0"/>
          </a:p>
          <a:p>
            <a:r>
              <a:rPr lang="en-GB" dirty="0" smtClean="0"/>
              <a:t>More information </a:t>
            </a:r>
            <a:r>
              <a:rPr lang="en-GB" dirty="0" err="1" smtClean="0"/>
              <a:t>at:</a:t>
            </a:r>
            <a:r>
              <a:rPr lang="en-GB" dirty="0" err="1" smtClean="0">
                <a:hlinkClick r:id="rId5"/>
              </a:rPr>
              <a:t>http</a:t>
            </a:r>
            <a:r>
              <a:rPr lang="en-GB" dirty="0">
                <a:hlinkClick r:id="rId5"/>
              </a:rPr>
              <a:t>://www.aber.ac.uk/~dcswww/Dept/Teaching/Industrial_Placement</a:t>
            </a:r>
            <a:r>
              <a:rPr lang="en-GB" dirty="0" smtClean="0">
                <a:hlinkClick r:id="rId5"/>
              </a:rPr>
              <a:t>/</a:t>
            </a:r>
            <a:endParaRPr lang="en-GB" dirty="0" smtClean="0"/>
          </a:p>
          <a:p>
            <a:r>
              <a:rPr lang="en-GB" dirty="0" smtClean="0"/>
              <a:t>Any questions right now?</a:t>
            </a:r>
            <a:endParaRPr lang="en-GB" dirty="0"/>
          </a:p>
        </p:txBody>
      </p:sp>
      <p:sp>
        <p:nvSpPr>
          <p:cNvPr id="5" name="Footer Placeholder 4"/>
          <p:cNvSpPr>
            <a:spLocks noGrp="1"/>
          </p:cNvSpPr>
          <p:nvPr>
            <p:ph type="ftr" idx="11"/>
          </p:nvPr>
        </p:nvSpPr>
        <p:spPr/>
        <p:txBody>
          <a:bodyPr/>
          <a:lstStyle/>
          <a:p>
            <a:r>
              <a:rPr lang="en-GB" dirty="0" smtClean="0"/>
              <a:t>Your Industrial Year</a:t>
            </a:r>
            <a:endParaRPr lang="en-GB" dirty="0"/>
          </a:p>
        </p:txBody>
      </p:sp>
      <p:sp>
        <p:nvSpPr>
          <p:cNvPr id="6" name="Slide Number Placeholder 5"/>
          <p:cNvSpPr>
            <a:spLocks noGrp="1"/>
          </p:cNvSpPr>
          <p:nvPr>
            <p:ph type="sldNum" idx="12"/>
          </p:nvPr>
        </p:nvSpPr>
        <p:spPr/>
        <p:txBody>
          <a:bodyPr/>
          <a:lstStyle/>
          <a:p>
            <a:fld id="{16B098D1-D755-DE47-BB96-EEC690C3BAA2}" type="slidenum">
              <a:rPr lang="en-GB" smtClean="0"/>
              <a:pPr/>
              <a:t>20</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Question: I'm </a:t>
            </a:r>
            <a:r>
              <a:rPr lang="en-US" dirty="0"/>
              <a:t>just wondering about my year in industry and if there are any benefits of actually doing the official </a:t>
            </a:r>
            <a:r>
              <a:rPr lang="en-US" dirty="0" err="1"/>
              <a:t>iy</a:t>
            </a:r>
            <a:r>
              <a:rPr lang="en-US" dirty="0"/>
              <a:t> scheme compared to just taking a yes year. </a:t>
            </a:r>
            <a:br>
              <a:rPr lang="en-US" dirty="0"/>
            </a:br>
            <a:r>
              <a:rPr lang="en-US" dirty="0"/>
              <a:t/>
            </a:r>
            <a:br>
              <a:rPr lang="en-US" dirty="0"/>
            </a:br>
            <a:r>
              <a:rPr lang="en-US" dirty="0"/>
              <a:t>As this year would cost me ~£800 to stay attached to </a:t>
            </a:r>
            <a:r>
              <a:rPr lang="en-US" dirty="0" err="1"/>
              <a:t>uni</a:t>
            </a:r>
            <a:r>
              <a:rPr lang="en-US" dirty="0"/>
              <a:t> and I can't really see any positive reason to stay attached for the year. Just a </a:t>
            </a:r>
            <a:r>
              <a:rPr lang="en-US" dirty="0" err="1"/>
              <a:t>vist</a:t>
            </a:r>
            <a:r>
              <a:rPr lang="en-US" dirty="0"/>
              <a:t> and access to is services. </a:t>
            </a:r>
          </a:p>
          <a:p>
            <a:r>
              <a:rPr lang="en-US" dirty="0" smtClean="0"/>
              <a:t>Answer: The </a:t>
            </a:r>
            <a:r>
              <a:rPr lang="en-US" dirty="0"/>
              <a:t>fees for the year cover quite a few things - in fact, they probably don't come near to covering all our expenses associated with the year. This includes things like </a:t>
            </a:r>
            <a:r>
              <a:rPr lang="en-US" dirty="0" err="1"/>
              <a:t>Gregynog</a:t>
            </a:r>
            <a:r>
              <a:rPr lang="en-US" dirty="0"/>
              <a:t> for the second years (which we heavily </a:t>
            </a:r>
            <a:r>
              <a:rPr lang="en-US" dirty="0" err="1"/>
              <a:t>subsidise</a:t>
            </a:r>
            <a:r>
              <a:rPr lang="en-US" dirty="0"/>
              <a:t>), at least one visit for the year, and a second if needed, a lot of administration time, marking of the report for the assessment at the end, as well as the central administration that's involved in keeping you registered as a student. We have an extremely successful IY scheme, and we can't run it without money. </a:t>
            </a:r>
            <a:br>
              <a:rPr lang="en-US" dirty="0"/>
            </a:br>
            <a:r>
              <a:rPr lang="en-US" dirty="0"/>
              <a:t/>
            </a:r>
            <a:br>
              <a:rPr lang="en-US" dirty="0"/>
            </a:br>
            <a:r>
              <a:rPr lang="en-US" dirty="0"/>
              <a:t>If you decide to temporarily withdraw for the year, you won't be a registered student. You won't have an automatic right to any university facilities such as email, or a tutor in case of need of help, you will be liable for the council tax wherever you're living (this can often justify staying registered as a student on its own), if you have problems with your employer, you'll have to sort it out on your own, and your final degree will not show that you did an integrated industrial year - which will lessen its value. </a:t>
            </a:r>
            <a:br>
              <a:rPr lang="en-US" dirty="0"/>
            </a:br>
            <a:r>
              <a:rPr lang="en-US" dirty="0"/>
              <a:t/>
            </a:r>
            <a:br>
              <a:rPr lang="en-US" dirty="0"/>
            </a:br>
            <a:r>
              <a:rPr lang="en-US" dirty="0"/>
              <a:t>I hope that helps you make your decision! </a:t>
            </a:r>
          </a:p>
        </p:txBody>
      </p:sp>
    </p:spTree>
    <p:extLst>
      <p:ext uri="{BB962C8B-B14F-4D97-AF65-F5344CB8AC3E}">
        <p14:creationId xmlns:p14="http://schemas.microsoft.com/office/powerpoint/2010/main" val="251271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r>
              <a:rPr lang="en-GB" dirty="0" smtClean="0"/>
              <a:t>Do I have to do an IY?</a:t>
            </a:r>
            <a:endParaRPr lang="en-GB" dirty="0"/>
          </a:p>
        </p:txBody>
      </p:sp>
      <p:sp>
        <p:nvSpPr>
          <p:cNvPr id="5122" name="Rectangle 2"/>
          <p:cNvSpPr>
            <a:spLocks noGrp="1" noChangeArrowheads="1"/>
          </p:cNvSpPr>
          <p:nvPr>
            <p:ph type="body" idx="1"/>
          </p:nvPr>
        </p:nvSpPr>
        <p:spPr>
          <a:xfrm>
            <a:off x="822960" y="1021626"/>
            <a:ext cx="7520940" cy="4017802"/>
          </a:xfrm>
        </p:spPr>
        <p:txBody>
          <a:bodyPr>
            <a:normAutofit/>
          </a:bodyPr>
          <a:lstStyle/>
          <a:p>
            <a:r>
              <a:rPr lang="en-GB" dirty="0" smtClean="0"/>
              <a:t>For most people, no</a:t>
            </a:r>
          </a:p>
          <a:p>
            <a:pPr lvl="2"/>
            <a:r>
              <a:rPr lang="en-GB" dirty="0" smtClean="0"/>
              <a:t>If you're registered for a scheme with an IY (H622, G600, GH7P, G501, G451, G401, GG47, H603, G403, G405, G601), but decide not to take one, you can change</a:t>
            </a:r>
          </a:p>
          <a:p>
            <a:pPr lvl="2"/>
            <a:r>
              <a:rPr lang="en-GB" dirty="0" smtClean="0"/>
              <a:t>If you're registered for a scheme without an IY, but decide to take one, you can change too.</a:t>
            </a:r>
          </a:p>
          <a:p>
            <a:r>
              <a:rPr lang="en-GB" dirty="0" smtClean="0"/>
              <a:t>But BEng, </a:t>
            </a:r>
            <a:r>
              <a:rPr lang="en-GB" dirty="0" err="1" smtClean="0"/>
              <a:t>MEng</a:t>
            </a:r>
            <a:r>
              <a:rPr lang="en-GB" dirty="0" smtClean="0"/>
              <a:t> and Comp </a:t>
            </a:r>
            <a:r>
              <a:rPr lang="en-GB" dirty="0" err="1" smtClean="0"/>
              <a:t>Sci</a:t>
            </a:r>
            <a:r>
              <a:rPr lang="en-GB" dirty="0" smtClean="0"/>
              <a:t> with a foreign language students have no choice if they want to stay on their scheme.</a:t>
            </a:r>
            <a:endParaRPr lang="en-GB" dirty="0"/>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CA5916C1-AF9C-9A44-948B-904DF84EA0F0}" type="slidenum">
              <a:rPr lang="en-GB" smtClean="0"/>
              <a:pPr/>
              <a:t>3</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p:txBody>
          <a:bodyPr/>
          <a:lstStyle/>
          <a:p>
            <a:r>
              <a:rPr lang="en-GB" dirty="0" smtClean="0"/>
              <a:t>Why do an IY?</a:t>
            </a:r>
            <a:endParaRPr lang="en-GB" dirty="0"/>
          </a:p>
        </p:txBody>
      </p:sp>
      <p:sp>
        <p:nvSpPr>
          <p:cNvPr id="6146" name="Rectangle 2"/>
          <p:cNvSpPr>
            <a:spLocks noGrp="1" noChangeArrowheads="1"/>
          </p:cNvSpPr>
          <p:nvPr>
            <p:ph type="body" idx="1"/>
          </p:nvPr>
        </p:nvSpPr>
        <p:spPr/>
        <p:txBody>
          <a:bodyPr/>
          <a:lstStyle/>
          <a:p>
            <a:r>
              <a:rPr lang="en-GB" dirty="0" smtClean="0"/>
              <a:t>You'll be much more employable when you graduate</a:t>
            </a:r>
          </a:p>
          <a:p>
            <a:r>
              <a:rPr lang="en-GB" dirty="0" smtClean="0"/>
              <a:t>Money! </a:t>
            </a:r>
          </a:p>
          <a:p>
            <a:pPr lvl="2"/>
            <a:r>
              <a:rPr lang="en-GB" dirty="0" smtClean="0"/>
              <a:t>£16K</a:t>
            </a:r>
            <a:r>
              <a:rPr lang="en-GB" dirty="0" smtClean="0"/>
              <a:t>+ average </a:t>
            </a:r>
            <a:r>
              <a:rPr lang="en-GB" dirty="0" smtClean="0"/>
              <a:t>this year</a:t>
            </a:r>
          </a:p>
          <a:p>
            <a:pPr lvl="2"/>
            <a:r>
              <a:rPr lang="en-GB" dirty="0" smtClean="0"/>
              <a:t>Maximum I've seen is over £30K</a:t>
            </a:r>
          </a:p>
          <a:p>
            <a:pPr lvl="2"/>
            <a:r>
              <a:rPr lang="en-GB" dirty="0" smtClean="0"/>
              <a:t>Minimum around £</a:t>
            </a:r>
            <a:r>
              <a:rPr lang="en-GB" dirty="0" smtClean="0"/>
              <a:t>12.5K</a:t>
            </a:r>
          </a:p>
          <a:p>
            <a:pPr lvl="2"/>
            <a:endParaRPr lang="en-GB" dirty="0" smtClean="0"/>
          </a:p>
          <a:p>
            <a:pPr marL="0" lvl="1" indent="0">
              <a:buNone/>
            </a:pPr>
            <a:r>
              <a:rPr lang="en-GB" b="1" dirty="0" smtClean="0"/>
              <a:t>Find out what you would </a:t>
            </a:r>
            <a:r>
              <a:rPr lang="en-GB" b="1" i="1" dirty="0" smtClean="0"/>
              <a:t>actually</a:t>
            </a:r>
            <a:r>
              <a:rPr lang="en-GB" b="1" dirty="0" smtClean="0"/>
              <a:t> like to do as a graduate</a:t>
            </a:r>
            <a:endParaRPr lang="en-GB" b="1" dirty="0" smtClean="0"/>
          </a:p>
          <a:p>
            <a:r>
              <a:rPr lang="en-GB" dirty="0" smtClean="0"/>
              <a:t>May get a job with your IY employer</a:t>
            </a:r>
          </a:p>
          <a:p>
            <a:endParaRPr lang="en-GB" dirty="0"/>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6D15195E-7F5B-5149-B220-B31054EDE7F7}" type="slidenum">
              <a:rPr lang="en-GB" smtClean="0"/>
              <a:pPr/>
              <a:t>4</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p:txBody>
          <a:bodyPr/>
          <a:lstStyle/>
          <a:p>
            <a:r>
              <a:rPr lang="en-GB" smtClean="0"/>
              <a:t>More reasons</a:t>
            </a:r>
            <a:endParaRPr lang="en-GB"/>
          </a:p>
        </p:txBody>
      </p:sp>
      <p:sp>
        <p:nvSpPr>
          <p:cNvPr id="7170" name="Rectangle 2"/>
          <p:cNvSpPr>
            <a:spLocks noGrp="1" noChangeArrowheads="1"/>
          </p:cNvSpPr>
          <p:nvPr>
            <p:ph type="body" idx="1"/>
          </p:nvPr>
        </p:nvSpPr>
        <p:spPr/>
        <p:txBody>
          <a:bodyPr/>
          <a:lstStyle/>
          <a:p>
            <a:r>
              <a:rPr lang="en-GB" dirty="0" smtClean="0"/>
              <a:t>Students who do an IY tend to get a better degree than they otherwise would have done</a:t>
            </a:r>
          </a:p>
          <a:p>
            <a:pPr lvl="2"/>
            <a:r>
              <a:rPr lang="en-GB" dirty="0" smtClean="0"/>
              <a:t>Increased motivation</a:t>
            </a:r>
          </a:p>
          <a:p>
            <a:pPr lvl="2"/>
            <a:r>
              <a:rPr lang="en-GB" dirty="0" smtClean="0"/>
              <a:t>New perspective on your studies</a:t>
            </a:r>
          </a:p>
          <a:p>
            <a:r>
              <a:rPr lang="en-GB" dirty="0" smtClean="0"/>
              <a:t>Change from study</a:t>
            </a:r>
          </a:p>
          <a:p>
            <a:pPr lvl="2"/>
            <a:r>
              <a:rPr lang="en-GB" dirty="0" smtClean="0"/>
              <a:t>Makes final year easier?</a:t>
            </a:r>
          </a:p>
          <a:p>
            <a:r>
              <a:rPr lang="en-GB" dirty="0" smtClean="0"/>
              <a:t>Great experience</a:t>
            </a:r>
          </a:p>
          <a:p>
            <a:pPr lvl="2"/>
            <a:r>
              <a:rPr lang="en-GB" dirty="0" smtClean="0"/>
              <a:t>Maybe abroad?</a:t>
            </a:r>
          </a:p>
          <a:p>
            <a:endParaRPr lang="en-GB" dirty="0"/>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CECF0D4A-A531-8743-8BFC-5661DC01FF4F}" type="slidenum">
              <a:rPr lang="en-GB" smtClean="0"/>
              <a:pPr/>
              <a:t>5</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en-GB" dirty="0" smtClean="0"/>
              <a:t>What you need to do</a:t>
            </a:r>
            <a:endParaRPr lang="en-GB" dirty="0"/>
          </a:p>
        </p:txBody>
      </p:sp>
      <p:sp>
        <p:nvSpPr>
          <p:cNvPr id="8194" name="Rectangle 2"/>
          <p:cNvSpPr>
            <a:spLocks noGrp="1" noChangeArrowheads="1"/>
          </p:cNvSpPr>
          <p:nvPr>
            <p:ph type="body" idx="1"/>
          </p:nvPr>
        </p:nvSpPr>
        <p:spPr/>
        <p:txBody>
          <a:bodyPr>
            <a:normAutofit/>
          </a:bodyPr>
          <a:lstStyle/>
          <a:p>
            <a:r>
              <a:rPr lang="en-GB" dirty="0" smtClean="0"/>
              <a:t>Write a good CV (use CS18010 CV as a starting point); remember the advice you got last year </a:t>
            </a:r>
          </a:p>
          <a:p>
            <a:pPr lvl="2"/>
            <a:r>
              <a:rPr lang="en-GB" dirty="0" smtClean="0"/>
              <a:t>It’s </a:t>
            </a:r>
            <a:r>
              <a:rPr lang="en-GB" dirty="0"/>
              <a:t>the most recent thing employers have to go on, academically</a:t>
            </a:r>
          </a:p>
          <a:p>
            <a:r>
              <a:rPr lang="en-GB" dirty="0" smtClean="0"/>
              <a:t>Come to </a:t>
            </a:r>
            <a:r>
              <a:rPr lang="en-GB" dirty="0" err="1" smtClean="0"/>
              <a:t>Gregynog</a:t>
            </a:r>
            <a:r>
              <a:rPr lang="en-GB" dirty="0" smtClean="0"/>
              <a:t> and take on board what you learn!</a:t>
            </a:r>
          </a:p>
          <a:p>
            <a:r>
              <a:rPr lang="en-GB" dirty="0" smtClean="0"/>
              <a:t>Apply!</a:t>
            </a:r>
          </a:p>
          <a:p>
            <a:pPr lvl="2"/>
            <a:r>
              <a:rPr lang="en-GB" dirty="0" smtClean="0"/>
              <a:t>From </a:t>
            </a:r>
            <a:r>
              <a:rPr lang="en-GB" i="1" dirty="0" smtClean="0"/>
              <a:t>now</a:t>
            </a:r>
            <a:r>
              <a:rPr lang="en-GB" dirty="0" smtClean="0"/>
              <a:t> on</a:t>
            </a:r>
          </a:p>
          <a:p>
            <a:pPr lvl="2"/>
            <a:r>
              <a:rPr lang="en-GB" dirty="0" smtClean="0"/>
              <a:t>The big companies have a long recruitment process </a:t>
            </a:r>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F6102D8A-7408-2043-BA9C-792897A701AD}" type="slidenum">
              <a:rPr lang="en-GB" smtClean="0"/>
              <a:pPr/>
              <a:t>6</a:t>
            </a:fld>
            <a:endParaRPr lang="en-GB"/>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jobs</a:t>
            </a:r>
            <a:endParaRPr lang="en-US" dirty="0"/>
          </a:p>
        </p:txBody>
      </p:sp>
      <p:sp>
        <p:nvSpPr>
          <p:cNvPr id="3" name="Content Placeholder 2"/>
          <p:cNvSpPr>
            <a:spLocks noGrp="1"/>
          </p:cNvSpPr>
          <p:nvPr>
            <p:ph idx="1"/>
          </p:nvPr>
        </p:nvSpPr>
        <p:spPr/>
        <p:txBody>
          <a:bodyPr>
            <a:normAutofit fontScale="92500" lnSpcReduction="10000"/>
          </a:bodyPr>
          <a:lstStyle/>
          <a:p>
            <a:pPr marL="0" lvl="1" indent="0">
              <a:buNone/>
            </a:pPr>
            <a:r>
              <a:rPr lang="en-GB" dirty="0" smtClean="0"/>
              <a:t>Watch email </a:t>
            </a:r>
          </a:p>
          <a:p>
            <a:pPr lvl="2"/>
            <a:r>
              <a:rPr lang="en-GB" dirty="0" smtClean="0"/>
              <a:t>We will send information throughout the year when opportunities appear</a:t>
            </a:r>
          </a:p>
          <a:p>
            <a:pPr marL="0" lvl="1" indent="0">
              <a:buNone/>
            </a:pPr>
            <a:r>
              <a:rPr lang="en-GB" dirty="0" smtClean="0"/>
              <a:t>Follow</a:t>
            </a:r>
          </a:p>
          <a:p>
            <a:pPr lvl="2"/>
            <a:r>
              <a:rPr lang="en-GB" dirty="0" smtClean="0">
                <a:hlinkClick r:id="rId3"/>
              </a:rPr>
              <a:t>http://yourfuture.dcs.aber.ac.uk</a:t>
            </a:r>
            <a:r>
              <a:rPr lang="en-GB" dirty="0" smtClean="0"/>
              <a:t> </a:t>
            </a:r>
          </a:p>
          <a:p>
            <a:pPr lvl="2"/>
            <a:r>
              <a:rPr lang="en-GB" dirty="0" smtClean="0"/>
              <a:t>You must be on campus or the </a:t>
            </a:r>
            <a:r>
              <a:rPr lang="en-GB" dirty="0" err="1" smtClean="0"/>
              <a:t>vpn</a:t>
            </a:r>
            <a:endParaRPr lang="en-GB" dirty="0" smtClean="0"/>
          </a:p>
          <a:p>
            <a:pPr marL="0" lvl="1" indent="0">
              <a:buNone/>
            </a:pPr>
            <a:r>
              <a:rPr lang="en-GB" dirty="0" smtClean="0"/>
              <a:t>Make use of the careers service</a:t>
            </a:r>
          </a:p>
          <a:p>
            <a:pPr lvl="2"/>
            <a:r>
              <a:rPr lang="en-GB" dirty="0">
                <a:hlinkClick r:id="rId4"/>
              </a:rPr>
              <a:t>http://www.aber.ac.uk/en/careers</a:t>
            </a:r>
            <a:r>
              <a:rPr lang="en-GB" dirty="0" smtClean="0">
                <a:hlinkClick r:id="rId4"/>
              </a:rPr>
              <a:t>/</a:t>
            </a:r>
            <a:endParaRPr lang="en-GB" dirty="0" smtClean="0"/>
          </a:p>
          <a:p>
            <a:pPr lvl="2"/>
            <a:r>
              <a:rPr lang="en-GB" dirty="0" smtClean="0"/>
              <a:t>If you are not having success, they are experts who can help </a:t>
            </a:r>
            <a:r>
              <a:rPr lang="en-GB" dirty="0" smtClean="0"/>
              <a:t>you.</a:t>
            </a:r>
            <a:endParaRPr lang="en-GB" dirty="0" smtClean="0"/>
          </a:p>
          <a:p>
            <a:pPr lvl="3"/>
            <a:endParaRPr lang="en-GB" dirty="0" smtClean="0"/>
          </a:p>
          <a:p>
            <a:endParaRPr lang="en-US" dirty="0"/>
          </a:p>
        </p:txBody>
      </p:sp>
    </p:spTree>
    <p:extLst>
      <p:ext uri="{BB962C8B-B14F-4D97-AF65-F5344CB8AC3E}">
        <p14:creationId xmlns:p14="http://schemas.microsoft.com/office/powerpoint/2010/main" val="39572940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jobs</a:t>
            </a:r>
            <a:endParaRPr lang="en-US" dirty="0"/>
          </a:p>
        </p:txBody>
      </p:sp>
      <p:sp>
        <p:nvSpPr>
          <p:cNvPr id="3" name="Content Placeholder 2"/>
          <p:cNvSpPr>
            <a:spLocks noGrp="1"/>
          </p:cNvSpPr>
          <p:nvPr>
            <p:ph idx="1"/>
          </p:nvPr>
        </p:nvSpPr>
        <p:spPr/>
        <p:txBody>
          <a:bodyPr>
            <a:normAutofit fontScale="92500" lnSpcReduction="20000"/>
          </a:bodyPr>
          <a:lstStyle/>
          <a:p>
            <a:pPr lvl="1"/>
            <a:r>
              <a:rPr lang="en-GB" b="1" dirty="0" smtClean="0"/>
              <a:t>Remember to consider</a:t>
            </a:r>
          </a:p>
          <a:p>
            <a:pPr lvl="2"/>
            <a:r>
              <a:rPr lang="en-GB" sz="2000" b="1" dirty="0" smtClean="0"/>
              <a:t>Covering letters</a:t>
            </a:r>
          </a:p>
          <a:p>
            <a:pPr lvl="2"/>
            <a:r>
              <a:rPr lang="en-GB" sz="2000" b="1" dirty="0" smtClean="0"/>
              <a:t>CV emphasis</a:t>
            </a:r>
          </a:p>
          <a:p>
            <a:pPr lvl="2"/>
            <a:r>
              <a:rPr lang="en-GB" sz="2000" b="1" i="1" dirty="0" smtClean="0"/>
              <a:t>Carefully</a:t>
            </a:r>
            <a:r>
              <a:rPr lang="en-GB" sz="2000" b="1" dirty="0" smtClean="0"/>
              <a:t> fill in applications forms if required</a:t>
            </a:r>
          </a:p>
          <a:p>
            <a:pPr lvl="2"/>
            <a:r>
              <a:rPr lang="en-GB" sz="2000" b="1" dirty="0" smtClean="0"/>
              <a:t>Be especially careful with online forms</a:t>
            </a:r>
          </a:p>
          <a:p>
            <a:pPr lvl="1"/>
            <a:r>
              <a:rPr lang="en-GB" b="1" dirty="0" smtClean="0"/>
              <a:t>Most employers will pay (reasonable) travel expenses</a:t>
            </a:r>
          </a:p>
          <a:p>
            <a:pPr lvl="2"/>
            <a:r>
              <a:rPr lang="en-GB" sz="2000" b="1" dirty="0" smtClean="0"/>
              <a:t>Ask them if you are concerned – keep all receipts</a:t>
            </a:r>
          </a:p>
          <a:p>
            <a:pPr lvl="2"/>
            <a:r>
              <a:rPr lang="en-GB" sz="2000" b="1" dirty="0" smtClean="0"/>
              <a:t>Make sure to catch up if you have to miss a lecture…</a:t>
            </a:r>
          </a:p>
          <a:p>
            <a:pPr lvl="1"/>
            <a:r>
              <a:rPr lang="en-GB" b="1" dirty="0" smtClean="0"/>
              <a:t>Interviews</a:t>
            </a:r>
            <a:r>
              <a:rPr lang="en-GB" b="1" dirty="0"/>
              <a:t> </a:t>
            </a:r>
            <a:r>
              <a:rPr lang="en-GB" b="1" dirty="0" smtClean="0"/>
              <a:t>and assessments</a:t>
            </a:r>
            <a:r>
              <a:rPr lang="en-GB" b="1" dirty="0"/>
              <a:t> </a:t>
            </a:r>
            <a:r>
              <a:rPr lang="en-GB" b="1" dirty="0" smtClean="0"/>
              <a:t>vary greatly – be prepared</a:t>
            </a:r>
          </a:p>
          <a:p>
            <a:pPr lvl="2"/>
            <a:r>
              <a:rPr lang="en-GB" sz="2000" b="1" dirty="0" smtClean="0"/>
              <a:t>Find out about the company </a:t>
            </a:r>
            <a:r>
              <a:rPr lang="en-GB" sz="1800" b="1" dirty="0" smtClean="0"/>
              <a:t>(history, business, size…)</a:t>
            </a:r>
          </a:p>
          <a:p>
            <a:pPr lvl="1"/>
            <a:r>
              <a:rPr lang="en-GB" b="1" dirty="0" smtClean="0"/>
              <a:t>Consider ERASMUS if you are going </a:t>
            </a:r>
            <a:r>
              <a:rPr lang="en-GB" b="1" dirty="0" err="1" smtClean="0"/>
              <a:t>abroad</a:t>
            </a:r>
            <a:r>
              <a:rPr lang="en-GB" dirty="0" err="1" smtClean="0">
                <a:hlinkClick r:id="rId3"/>
              </a:rPr>
              <a:t>http</a:t>
            </a:r>
            <a:r>
              <a:rPr lang="en-GB" sz="2200" dirty="0" smtClean="0">
                <a:hlinkClick r:id="rId3"/>
              </a:rPr>
              <a:t>://www.aber.ac.uk/en/international/study-abroad/erasmus/</a:t>
            </a:r>
            <a:endParaRPr lang="en-GB" sz="2200" dirty="0" smtClean="0"/>
          </a:p>
          <a:p>
            <a:pPr lvl="2"/>
            <a:endParaRPr lang="en-GB" dirty="0" smtClean="0"/>
          </a:p>
          <a:p>
            <a:endParaRPr lang="en-US" dirty="0"/>
          </a:p>
        </p:txBody>
      </p:sp>
    </p:spTree>
    <p:extLst>
      <p:ext uri="{BB962C8B-B14F-4D97-AF65-F5344CB8AC3E}">
        <p14:creationId xmlns:p14="http://schemas.microsoft.com/office/powerpoint/2010/main" val="11665329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GB" smtClean="0"/>
              <a:t>DIY</a:t>
            </a:r>
            <a:endParaRPr lang="en-GB"/>
          </a:p>
        </p:txBody>
      </p:sp>
      <p:sp>
        <p:nvSpPr>
          <p:cNvPr id="11266" name="Rectangle 2"/>
          <p:cNvSpPr>
            <a:spLocks noGrp="1" noChangeArrowheads="1"/>
          </p:cNvSpPr>
          <p:nvPr>
            <p:ph type="body" idx="1"/>
          </p:nvPr>
        </p:nvSpPr>
        <p:spPr>
          <a:xfrm>
            <a:off x="822960" y="1100629"/>
            <a:ext cx="7520940" cy="1972412"/>
          </a:xfrm>
        </p:spPr>
        <p:txBody>
          <a:bodyPr/>
          <a:lstStyle/>
          <a:p>
            <a:r>
              <a:rPr lang="en-GB" dirty="0" smtClean="0"/>
              <a:t>On spec applications can work!</a:t>
            </a:r>
          </a:p>
          <a:p>
            <a:r>
              <a:rPr lang="en-GB" dirty="0" smtClean="0"/>
              <a:t>Personal contacts, home (local businesses), family</a:t>
            </a:r>
          </a:p>
          <a:p>
            <a:r>
              <a:rPr lang="en-GB" dirty="0" smtClean="0"/>
              <a:t>Fancy working abroad? We’ll try to help, but if you have contacts that will be useful</a:t>
            </a:r>
          </a:p>
          <a:p>
            <a:endParaRPr lang="en-GB" dirty="0" smtClean="0"/>
          </a:p>
        </p:txBody>
      </p:sp>
      <p:sp>
        <p:nvSpPr>
          <p:cNvPr id="5" name="Footer Placeholder 4"/>
          <p:cNvSpPr>
            <a:spLocks noGrp="1"/>
          </p:cNvSpPr>
          <p:nvPr>
            <p:ph type="ftr" idx="11"/>
          </p:nvPr>
        </p:nvSpPr>
        <p:spPr/>
        <p:txBody>
          <a:bodyPr/>
          <a:lstStyle/>
          <a:p>
            <a:r>
              <a:rPr lang="en-GB" smtClean="0"/>
              <a:t>Your Industrial Year</a:t>
            </a:r>
            <a:endParaRPr lang="en-GB"/>
          </a:p>
        </p:txBody>
      </p:sp>
      <p:sp>
        <p:nvSpPr>
          <p:cNvPr id="6" name="Slide Number Placeholder 5"/>
          <p:cNvSpPr>
            <a:spLocks noGrp="1"/>
          </p:cNvSpPr>
          <p:nvPr>
            <p:ph type="sldNum" idx="12"/>
          </p:nvPr>
        </p:nvSpPr>
        <p:spPr/>
        <p:txBody>
          <a:bodyPr/>
          <a:lstStyle/>
          <a:p>
            <a:fld id="{603C3BF6-2E1D-454A-BCDF-434AD8631C11}" type="slidenum">
              <a:rPr lang="en-GB" smtClean="0"/>
              <a:pPr/>
              <a:t>9</a:t>
            </a:fld>
            <a:endParaRPr lang="en-GB"/>
          </a:p>
        </p:txBody>
      </p:sp>
      <p:sp>
        <p:nvSpPr>
          <p:cNvPr id="2" name="TextBox 1"/>
          <p:cNvSpPr txBox="1"/>
          <p:nvPr/>
        </p:nvSpPr>
        <p:spPr>
          <a:xfrm>
            <a:off x="822960" y="3236937"/>
            <a:ext cx="7578077" cy="1569660"/>
          </a:xfrm>
          <a:prstGeom prst="rect">
            <a:avLst/>
          </a:prstGeom>
          <a:noFill/>
        </p:spPr>
        <p:txBody>
          <a:bodyPr wrap="square" rtlCol="0">
            <a:spAutoFit/>
          </a:bodyPr>
          <a:lstStyle/>
          <a:p>
            <a:pPr algn="ctr"/>
            <a:r>
              <a:rPr lang="en-GB" sz="2400" dirty="0"/>
              <a:t>In any case, please keep us informed of applications you’ve made, and tell us when you’ve found a </a:t>
            </a:r>
            <a:r>
              <a:rPr lang="en-GB" sz="2400" dirty="0" smtClean="0"/>
              <a:t>job.</a:t>
            </a:r>
          </a:p>
          <a:p>
            <a:pPr algn="ctr"/>
            <a:r>
              <a:rPr lang="en-GB" sz="2400" dirty="0" smtClean="0"/>
              <a:t> </a:t>
            </a:r>
            <a:r>
              <a:rPr lang="en-GB" sz="2400" dirty="0"/>
              <a:t>Email </a:t>
            </a:r>
            <a:r>
              <a:rPr lang="en-GB" sz="2400" dirty="0">
                <a:hlinkClick r:id="rId3"/>
              </a:rPr>
              <a:t>cs-iy-admin@aber.ac.uk</a:t>
            </a:r>
            <a:r>
              <a:rPr lang="en-GB" sz="2400" dirty="0"/>
              <a:t> </a:t>
            </a:r>
          </a:p>
          <a:p>
            <a:pPr algn="ctr"/>
            <a:endParaRPr lang="en-US" sz="2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Custom 1">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2000B3"/>
      </a:hlink>
      <a:folHlink>
        <a:srgbClr val="62626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674</TotalTime>
  <Words>1823</Words>
  <Application>Microsoft Macintosh PowerPoint</Application>
  <PresentationFormat>On-screen Show (4:3)</PresentationFormat>
  <Paragraphs>245</Paragraphs>
  <Slides>21</Slides>
  <Notes>17</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Angles</vt:lpstr>
      <vt:lpstr>What you can do this year to get your career off to a flying start </vt:lpstr>
      <vt:lpstr>plan</vt:lpstr>
      <vt:lpstr>Do I have to do an IY?</vt:lpstr>
      <vt:lpstr>Why do an IY?</vt:lpstr>
      <vt:lpstr>More reasons</vt:lpstr>
      <vt:lpstr>What you need to do</vt:lpstr>
      <vt:lpstr>Finding jobs</vt:lpstr>
      <vt:lpstr>Finding jobs</vt:lpstr>
      <vt:lpstr>DIY</vt:lpstr>
      <vt:lpstr>We will help you … but It’s your responsibility!</vt:lpstr>
      <vt:lpstr>Some recent choice placements</vt:lpstr>
      <vt:lpstr>Gregynog 6/7th November </vt:lpstr>
      <vt:lpstr>Gregynog</vt:lpstr>
      <vt:lpstr>Student status</vt:lpstr>
      <vt:lpstr>Non-student status (‘Sandwich’ Year)</vt:lpstr>
      <vt:lpstr>Avoiding the reduced tuition fee</vt:lpstr>
      <vt:lpstr>Will I find a job?</vt:lpstr>
      <vt:lpstr>What to do next</vt:lpstr>
      <vt:lpstr>Keep us informed</vt:lpstr>
      <vt:lpstr>Questions?</vt:lpstr>
      <vt:lpstr>FAQ</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Neal Snooke</dc:creator>
  <cp:lastModifiedBy>Neal Snooke</cp:lastModifiedBy>
  <cp:revision>138</cp:revision>
  <dcterms:created xsi:type="dcterms:W3CDTF">2014-09-12T13:16:46Z</dcterms:created>
  <dcterms:modified xsi:type="dcterms:W3CDTF">2015-09-23T09:25:20Z</dcterms:modified>
</cp:coreProperties>
</file>